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4"/>
  </p:notesMasterIdLst>
  <p:sldIdLst>
    <p:sldId id="256" r:id="rId5"/>
    <p:sldId id="266" r:id="rId6"/>
    <p:sldId id="285" r:id="rId7"/>
    <p:sldId id="284" r:id="rId8"/>
    <p:sldId id="258" r:id="rId9"/>
    <p:sldId id="291" r:id="rId10"/>
    <p:sldId id="292" r:id="rId11"/>
    <p:sldId id="294" r:id="rId12"/>
    <p:sldId id="295" r:id="rId13"/>
    <p:sldId id="257" r:id="rId14"/>
    <p:sldId id="268" r:id="rId15"/>
    <p:sldId id="269" r:id="rId16"/>
    <p:sldId id="262" r:id="rId17"/>
    <p:sldId id="272" r:id="rId18"/>
    <p:sldId id="273" r:id="rId19"/>
    <p:sldId id="274" r:id="rId20"/>
    <p:sldId id="275" r:id="rId21"/>
    <p:sldId id="277" r:id="rId22"/>
    <p:sldId id="280" r:id="rId23"/>
    <p:sldId id="286" r:id="rId24"/>
    <p:sldId id="289" r:id="rId25"/>
    <p:sldId id="297" r:id="rId26"/>
    <p:sldId id="296" r:id="rId27"/>
    <p:sldId id="293" r:id="rId28"/>
    <p:sldId id="288" r:id="rId29"/>
    <p:sldId id="287" r:id="rId30"/>
    <p:sldId id="290" r:id="rId31"/>
    <p:sldId id="299" r:id="rId32"/>
    <p:sldId id="28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4D0004C-23C0-42CE-98FF-5E10A34DD688}">
          <p14:sldIdLst>
            <p14:sldId id="256"/>
            <p14:sldId id="266"/>
            <p14:sldId id="285"/>
            <p14:sldId id="284"/>
            <p14:sldId id="258"/>
            <p14:sldId id="291"/>
            <p14:sldId id="292"/>
            <p14:sldId id="294"/>
            <p14:sldId id="295"/>
            <p14:sldId id="257"/>
            <p14:sldId id="268"/>
            <p14:sldId id="269"/>
            <p14:sldId id="262"/>
            <p14:sldId id="272"/>
            <p14:sldId id="273"/>
            <p14:sldId id="274"/>
            <p14:sldId id="275"/>
            <p14:sldId id="277"/>
            <p14:sldId id="280"/>
            <p14:sldId id="286"/>
            <p14:sldId id="289"/>
            <p14:sldId id="297"/>
            <p14:sldId id="296"/>
            <p14:sldId id="293"/>
            <p14:sldId id="288"/>
            <p14:sldId id="287"/>
            <p14:sldId id="290"/>
            <p14:sldId id="299"/>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AE479F-1B55-4805-8630-C82BBF4C2BBB}" v="1145" dt="2021-05-20T17:42:57.449"/>
    <p1510:client id="{413A5518-AF6E-412B-BD14-59981C53935C}" v="717" dt="2021-05-20T17:55:44.7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AE3C21-C3CB-4B8D-9033-56C1B3CE75FA}" type="datetimeFigureOut">
              <a:rPr lang="en-US" smtClean="0"/>
              <a:t>5/21/2021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732C3C-A191-48C2-A7E8-9C96AF841A7A}" type="slidenum">
              <a:rPr lang="en-US" smtClean="0"/>
              <a:t>‹#›</a:t>
            </a:fld>
            <a:endParaRPr lang="en-US"/>
          </a:p>
        </p:txBody>
      </p:sp>
    </p:spTree>
    <p:extLst>
      <p:ext uri="{BB962C8B-B14F-4D97-AF65-F5344CB8AC3E}">
        <p14:creationId xmlns:p14="http://schemas.microsoft.com/office/powerpoint/2010/main" val="1856394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1EE9517-8E69-4FF1-9294-E1E54A394BAE}"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2DEFFE-95A2-43FF-99D5-6E7D22FB0B88}" type="datetime1">
              <a:rPr lang="en-US" smtClean="0"/>
              <a:t>5/21/2021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B028F6ED-3CC4-4AFC-845E-EA395F55A80F}"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2E898A29-D8FB-46E0-94ED-76B45654629F}" type="datetime1">
              <a:rPr lang="en-US" smtClean="0"/>
              <a:t>5/21/2021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8BF942-E3E4-447D-BFAE-5B5B25F76F4C}"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54C4CE-C594-4506-B364-99EFEEFBB023}"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1A8E48-174D-4FEB-9E49-805E25B6E4DE}"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78E718-7869-4C6F-963F-37646651C408}" type="datetime1">
              <a:rPr lang="en-US" smtClean="0"/>
              <a:t>5/21/2021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AC8F81-CFCC-4380-95A1-3EA40326D83F}" type="datetime1">
              <a:rPr lang="en-US" smtClean="0"/>
              <a:t>5/21/2021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4F3D059-B916-4F7C-A4ED-4054F320AB5E}" type="datetime1">
              <a:rPr lang="en-US" smtClean="0"/>
              <a:t>5/21/2021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7DC09DA-8BB6-47A9-8041-F86B534ABC44}" type="datetime1">
              <a:rPr lang="en-US" smtClean="0"/>
              <a:t>5/21/2021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AED52A-4DB9-477E-8FA6-EFA1723225C0}" type="datetime1">
              <a:rPr lang="en-US" smtClean="0"/>
              <a:t>5/21/2021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395BC2-041D-4BFD-90E5-0281AA95C4F8}" type="datetime1">
              <a:rPr lang="en-US" smtClean="0"/>
              <a:t>5/21/2021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99882C83-E2E7-4E14-8989-44350B9DDE3D}" type="datetime1">
              <a:rPr lang="en-US" smtClean="0"/>
              <a:t>5/21/2021</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86F7BD38-A805-4B2C-9BDF-D56E94387879}" type="datetime1">
              <a:rPr lang="en-US" smtClean="0"/>
              <a:t>5/21/2021</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20.xml"/><Relationship Id="rId1" Type="http://schemas.openxmlformats.org/officeDocument/2006/relationships/slideLayout" Target="../slideLayouts/slideLayout2.xml"/><Relationship Id="rId4" Type="http://schemas.openxmlformats.org/officeDocument/2006/relationships/slide" Target="slide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slide" Target="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Freeform: Shape 23">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F0FC7E44-4828-47E6-A083-C1E389988E20}"/>
              </a:ext>
            </a:extLst>
          </p:cNvPr>
          <p:cNvSpPr>
            <a:spLocks noGrp="1"/>
          </p:cNvSpPr>
          <p:nvPr>
            <p:ph type="subTitle" idx="1"/>
          </p:nvPr>
        </p:nvSpPr>
        <p:spPr>
          <a:xfrm>
            <a:off x="0" y="4467150"/>
            <a:ext cx="4754646" cy="1982516"/>
          </a:xfrm>
          <a:effectLst/>
        </p:spPr>
        <p:txBody>
          <a:bodyPr anchor="ctr">
            <a:normAutofit/>
          </a:bodyPr>
          <a:lstStyle/>
          <a:p>
            <a:r>
              <a:rPr lang="en-US" sz="2000" dirty="0"/>
              <a:t>By: Shubham Sharma (181434)</a:t>
            </a:r>
          </a:p>
          <a:p>
            <a:r>
              <a:rPr lang="en-US" sz="2000"/>
              <a:t>Apoorav </a:t>
            </a:r>
            <a:r>
              <a:rPr lang="en-US" sz="2000" dirty="0"/>
              <a:t>Chaudhary(181371)</a:t>
            </a:r>
          </a:p>
        </p:txBody>
      </p:sp>
      <p:sp>
        <p:nvSpPr>
          <p:cNvPr id="2" name="Title 1">
            <a:extLst>
              <a:ext uri="{FF2B5EF4-FFF2-40B4-BE49-F238E27FC236}">
                <a16:creationId xmlns:a16="http://schemas.microsoft.com/office/drawing/2014/main" id="{B68617FD-A3DD-4B1B-A618-8B7F44A2DD42}"/>
              </a:ext>
            </a:extLst>
          </p:cNvPr>
          <p:cNvSpPr>
            <a:spLocks noGrp="1"/>
          </p:cNvSpPr>
          <p:nvPr>
            <p:ph type="ctrTitle"/>
          </p:nvPr>
        </p:nvSpPr>
        <p:spPr>
          <a:xfrm>
            <a:off x="6484776" y="1670180"/>
            <a:ext cx="5449078" cy="3788228"/>
          </a:xfrm>
          <a:effectLst/>
        </p:spPr>
        <p:txBody>
          <a:bodyPr anchor="ctr">
            <a:normAutofit/>
          </a:bodyPr>
          <a:lstStyle/>
          <a:p>
            <a:r>
              <a:rPr lang="en-US" sz="4000" dirty="0"/>
              <a:t>Indian stock market simulator and its Implementation on a Local Network</a:t>
            </a:r>
          </a:p>
        </p:txBody>
      </p:sp>
    </p:spTree>
    <p:extLst>
      <p:ext uri="{BB962C8B-B14F-4D97-AF65-F5344CB8AC3E}">
        <p14:creationId xmlns:p14="http://schemas.microsoft.com/office/powerpoint/2010/main" val="40547745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44F67-B507-4782-838F-D4C1F3A35636}"/>
              </a:ext>
            </a:extLst>
          </p:cNvPr>
          <p:cNvSpPr>
            <a:spLocks noGrp="1"/>
          </p:cNvSpPr>
          <p:nvPr>
            <p:ph type="title"/>
          </p:nvPr>
        </p:nvSpPr>
        <p:spPr/>
        <p:txBody>
          <a:bodyPr/>
          <a:lstStyle/>
          <a:p>
            <a:r>
              <a:rPr lang="en-IN" sz="4000"/>
              <a:t>Network Configuration</a:t>
            </a:r>
          </a:p>
        </p:txBody>
      </p:sp>
      <p:sp>
        <p:nvSpPr>
          <p:cNvPr id="3" name="Content Placeholder 2">
            <a:extLst>
              <a:ext uri="{FF2B5EF4-FFF2-40B4-BE49-F238E27FC236}">
                <a16:creationId xmlns:a16="http://schemas.microsoft.com/office/drawing/2014/main" id="{78BD6E69-DDC7-4050-BD37-EB1210F19B92}"/>
              </a:ext>
            </a:extLst>
          </p:cNvPr>
          <p:cNvSpPr>
            <a:spLocks noGrp="1"/>
          </p:cNvSpPr>
          <p:nvPr>
            <p:ph idx="1"/>
          </p:nvPr>
        </p:nvSpPr>
        <p:spPr>
          <a:xfrm>
            <a:off x="297180" y="2308860"/>
            <a:ext cx="11532870" cy="4320540"/>
          </a:xfrm>
        </p:spPr>
        <p:txBody>
          <a:bodyPr anchor="t"/>
          <a:lstStyle/>
          <a:p>
            <a:pPr marL="0" indent="0" algn="just">
              <a:buNone/>
            </a:pPr>
            <a:r>
              <a:rPr lang="en-US"/>
              <a:t>At this stage, we configured the local network, we can use a Network Switch to connect the nodes with each other.</a:t>
            </a:r>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r>
              <a:rPr lang="en-US"/>
              <a:t>The Above images shows how, a network switch looks, nodes are connected to the switch with Ethernet Cables into RJ45 ports and hence to each other.</a:t>
            </a:r>
          </a:p>
          <a:p>
            <a:pPr marL="0" indent="0" algn="just">
              <a:buNone/>
            </a:pPr>
            <a:endParaRPr lang="en-IN"/>
          </a:p>
        </p:txBody>
      </p:sp>
      <p:pic>
        <p:nvPicPr>
          <p:cNvPr id="5" name="Picture 4">
            <a:extLst>
              <a:ext uri="{FF2B5EF4-FFF2-40B4-BE49-F238E27FC236}">
                <a16:creationId xmlns:a16="http://schemas.microsoft.com/office/drawing/2014/main" id="{9E0D105E-9DB5-4831-A6FD-659BDBF7F884}"/>
              </a:ext>
            </a:extLst>
          </p:cNvPr>
          <p:cNvPicPr>
            <a:picLocks noChangeAspect="1"/>
          </p:cNvPicPr>
          <p:nvPr/>
        </p:nvPicPr>
        <p:blipFill>
          <a:blip r:embed="rId2"/>
          <a:stretch>
            <a:fillRect/>
          </a:stretch>
        </p:blipFill>
        <p:spPr>
          <a:xfrm>
            <a:off x="421957" y="2989712"/>
            <a:ext cx="4996815" cy="2595748"/>
          </a:xfrm>
          <a:prstGeom prst="rect">
            <a:avLst/>
          </a:prstGeom>
        </p:spPr>
      </p:pic>
      <p:pic>
        <p:nvPicPr>
          <p:cNvPr id="7" name="Picture 6">
            <a:extLst>
              <a:ext uri="{FF2B5EF4-FFF2-40B4-BE49-F238E27FC236}">
                <a16:creationId xmlns:a16="http://schemas.microsoft.com/office/drawing/2014/main" id="{3EE14B6D-F04C-4930-A265-85227D26C493}"/>
              </a:ext>
            </a:extLst>
          </p:cNvPr>
          <p:cNvPicPr>
            <a:picLocks noChangeAspect="1"/>
          </p:cNvPicPr>
          <p:nvPr/>
        </p:nvPicPr>
        <p:blipFill>
          <a:blip r:embed="rId3"/>
          <a:stretch>
            <a:fillRect/>
          </a:stretch>
        </p:blipFill>
        <p:spPr>
          <a:xfrm>
            <a:off x="6096001" y="2989711"/>
            <a:ext cx="5061706" cy="2595747"/>
          </a:xfrm>
          <a:prstGeom prst="rect">
            <a:avLst/>
          </a:prstGeom>
        </p:spPr>
      </p:pic>
    </p:spTree>
    <p:extLst>
      <p:ext uri="{BB962C8B-B14F-4D97-AF65-F5344CB8AC3E}">
        <p14:creationId xmlns:p14="http://schemas.microsoft.com/office/powerpoint/2010/main" val="15906281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F1734C2-B768-4572-9626-CEA9FB623D4D}"/>
              </a:ext>
            </a:extLst>
          </p:cNvPr>
          <p:cNvSpPr txBox="1">
            <a:spLocks/>
          </p:cNvSpPr>
          <p:nvPr/>
        </p:nvSpPr>
        <p:spPr>
          <a:xfrm>
            <a:off x="228600" y="359197"/>
            <a:ext cx="11567160" cy="6327353"/>
          </a:xfrm>
          <a:prstGeom prst="rect">
            <a:avLst/>
          </a:prstGeom>
        </p:spPr>
        <p:txBody>
          <a:bodyPr anchor="t"/>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just">
              <a:buFont typeface="Wingdings 2" charset="2"/>
              <a:buNone/>
            </a:pPr>
            <a:r>
              <a:rPr lang="en-US"/>
              <a:t>Next up, we will create a DHCP Server and assign the IP addresses to every node of the same class. To Setup the DHCP Server, we followed the following process:</a:t>
            </a:r>
          </a:p>
          <a:p>
            <a:pPr algn="just">
              <a:buFont typeface="Wingdings" panose="05000000000000000000" pitchFamily="2" charset="2"/>
              <a:buChar char="Ø"/>
            </a:pPr>
            <a:r>
              <a:rPr lang="en-IN"/>
              <a:t>$ sudo apt get update   (Updates the Linux Repository)</a:t>
            </a:r>
          </a:p>
          <a:p>
            <a:pPr algn="just">
              <a:buFont typeface="Wingdings" panose="05000000000000000000" pitchFamily="2" charset="2"/>
              <a:buChar char="Ø"/>
            </a:pPr>
            <a:r>
              <a:rPr lang="en-US"/>
              <a:t>$ sudo apt-get install isc-dhcp-server –y   (Install the dhcp server) </a:t>
            </a:r>
          </a:p>
          <a:p>
            <a:pPr algn="just">
              <a:buFont typeface="Wingdings" panose="05000000000000000000" pitchFamily="2" charset="2"/>
              <a:buChar char="Ø"/>
            </a:pPr>
            <a:r>
              <a:rPr lang="en-IN"/>
              <a:t>$ ip a    (Noting the Server IP and NIC Number)</a:t>
            </a:r>
          </a:p>
          <a:p>
            <a:pPr algn="just">
              <a:buFont typeface="Wingdings" panose="05000000000000000000" pitchFamily="2" charset="2"/>
              <a:buChar char="Ø"/>
            </a:pPr>
            <a:r>
              <a:rPr lang="en-IN"/>
              <a:t>$ sudo gedit /etc/dhcp/dhcpd.conf   (Configure the DHCP)</a:t>
            </a:r>
          </a:p>
          <a:p>
            <a:pPr marL="0" indent="0" algn="just">
              <a:buNone/>
            </a:pPr>
            <a:r>
              <a:rPr lang="en-IN"/>
              <a:t>In this file, we have set the range of the IP addresses which can be assigned to the nodes and the IP address of the Server itself. The file looks like following after the edits:</a:t>
            </a:r>
          </a:p>
          <a:p>
            <a:pPr marL="0" indent="0">
              <a:buFont typeface="Wingdings 2" charset="2"/>
              <a:buNone/>
            </a:pPr>
            <a:endParaRPr lang="en-IN"/>
          </a:p>
          <a:p>
            <a:pPr marL="0" indent="0">
              <a:buFont typeface="Wingdings 2" charset="2"/>
              <a:buNone/>
            </a:pPr>
            <a:endParaRPr lang="en-IN"/>
          </a:p>
          <a:p>
            <a:pPr>
              <a:buFont typeface="Wingdings" panose="05000000000000000000" pitchFamily="2" charset="2"/>
              <a:buChar char="Ø"/>
            </a:pPr>
            <a:endParaRPr lang="en-IN"/>
          </a:p>
        </p:txBody>
      </p:sp>
      <p:pic>
        <p:nvPicPr>
          <p:cNvPr id="6" name="Picture 5">
            <a:extLst>
              <a:ext uri="{FF2B5EF4-FFF2-40B4-BE49-F238E27FC236}">
                <a16:creationId xmlns:a16="http://schemas.microsoft.com/office/drawing/2014/main" id="{55D43EB4-CD2F-4393-BCB1-CD1AA7AA601F}"/>
              </a:ext>
            </a:extLst>
          </p:cNvPr>
          <p:cNvPicPr>
            <a:picLocks noChangeAspect="1"/>
          </p:cNvPicPr>
          <p:nvPr/>
        </p:nvPicPr>
        <p:blipFill rotWithShape="1">
          <a:blip r:embed="rId2"/>
          <a:srcRect l="20979" t="11332" r="13324" b="31667"/>
          <a:stretch/>
        </p:blipFill>
        <p:spPr>
          <a:xfrm>
            <a:off x="3108960" y="3429000"/>
            <a:ext cx="6677978" cy="3257550"/>
          </a:xfrm>
          <a:prstGeom prst="rect">
            <a:avLst/>
          </a:prstGeom>
        </p:spPr>
      </p:pic>
    </p:spTree>
    <p:extLst>
      <p:ext uri="{BB962C8B-B14F-4D97-AF65-F5344CB8AC3E}">
        <p14:creationId xmlns:p14="http://schemas.microsoft.com/office/powerpoint/2010/main" val="616579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370B1F4-749C-4A3D-92A6-D8C868B41192}"/>
              </a:ext>
            </a:extLst>
          </p:cNvPr>
          <p:cNvSpPr txBox="1">
            <a:spLocks/>
          </p:cNvSpPr>
          <p:nvPr/>
        </p:nvSpPr>
        <p:spPr>
          <a:xfrm>
            <a:off x="228600" y="359197"/>
            <a:ext cx="11567160" cy="6327353"/>
          </a:xfrm>
          <a:prstGeom prst="rect">
            <a:avLst/>
          </a:prstGeom>
        </p:spPr>
        <p:txBody>
          <a:bodyPr anchor="t"/>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buFont typeface="Wingdings" panose="05000000000000000000" pitchFamily="2" charset="2"/>
              <a:buChar char="Ø"/>
            </a:pPr>
            <a:r>
              <a:rPr lang="en-IN"/>
              <a:t>$ sudo systemctl restart isc-dhcp-server.service   (with this command we can restart the DHCP Server)</a:t>
            </a:r>
          </a:p>
          <a:p>
            <a:pPr marL="0" indent="0" algn="just">
              <a:buNone/>
            </a:pPr>
            <a:endParaRPr lang="en-IN"/>
          </a:p>
          <a:p>
            <a:pPr marL="0" indent="0" algn="just">
              <a:buNone/>
            </a:pPr>
            <a:r>
              <a:rPr lang="en-IN"/>
              <a:t>After this, we configured the nodes to use DHCP to get the IP addresses and the result looks like following: </a:t>
            </a:r>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endParaRPr lang="en-IN"/>
          </a:p>
          <a:p>
            <a:pPr marL="0" indent="0" algn="just">
              <a:buNone/>
            </a:pPr>
            <a:r>
              <a:rPr lang="en-IN"/>
              <a:t>As we can see, the above node has been assigned an IP Address set under the Range. Hence, we can say that the DHCP has  been configured.</a:t>
            </a:r>
          </a:p>
          <a:p>
            <a:pPr marL="0" indent="0">
              <a:buNone/>
            </a:pPr>
            <a:endParaRPr lang="en-IN"/>
          </a:p>
        </p:txBody>
      </p:sp>
      <p:pic>
        <p:nvPicPr>
          <p:cNvPr id="3" name="Picture 2">
            <a:extLst>
              <a:ext uri="{FF2B5EF4-FFF2-40B4-BE49-F238E27FC236}">
                <a16:creationId xmlns:a16="http://schemas.microsoft.com/office/drawing/2014/main" id="{BF26E5B9-4101-4DCD-BE10-47BF00D21FE2}"/>
              </a:ext>
            </a:extLst>
          </p:cNvPr>
          <p:cNvPicPr>
            <a:picLocks noChangeAspect="1"/>
          </p:cNvPicPr>
          <p:nvPr/>
        </p:nvPicPr>
        <p:blipFill rotWithShape="1">
          <a:blip r:embed="rId2"/>
          <a:srcRect l="32069" t="22975" r="27241" b="16306"/>
          <a:stretch/>
        </p:blipFill>
        <p:spPr>
          <a:xfrm>
            <a:off x="3733933" y="2065907"/>
            <a:ext cx="4327502" cy="3630700"/>
          </a:xfrm>
          <a:prstGeom prst="rect">
            <a:avLst/>
          </a:prstGeom>
        </p:spPr>
      </p:pic>
    </p:spTree>
    <p:extLst>
      <p:ext uri="{BB962C8B-B14F-4D97-AF65-F5344CB8AC3E}">
        <p14:creationId xmlns:p14="http://schemas.microsoft.com/office/powerpoint/2010/main" val="3371639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49352-9BC0-4F73-9532-6A77D3078CE7}"/>
              </a:ext>
            </a:extLst>
          </p:cNvPr>
          <p:cNvSpPr>
            <a:spLocks noGrp="1"/>
          </p:cNvSpPr>
          <p:nvPr>
            <p:ph type="title"/>
          </p:nvPr>
        </p:nvSpPr>
        <p:spPr/>
        <p:txBody>
          <a:bodyPr/>
          <a:lstStyle/>
          <a:p>
            <a:r>
              <a:rPr lang="en-IN" sz="4000"/>
              <a:t>DNS Installation</a:t>
            </a:r>
          </a:p>
        </p:txBody>
      </p:sp>
      <p:sp>
        <p:nvSpPr>
          <p:cNvPr id="4" name="Content Placeholder 2">
            <a:extLst>
              <a:ext uri="{FF2B5EF4-FFF2-40B4-BE49-F238E27FC236}">
                <a16:creationId xmlns:a16="http://schemas.microsoft.com/office/drawing/2014/main" id="{81AF6335-8B56-403E-9493-51F4E84DE749}"/>
              </a:ext>
            </a:extLst>
          </p:cNvPr>
          <p:cNvSpPr>
            <a:spLocks noGrp="1"/>
          </p:cNvSpPr>
          <p:nvPr>
            <p:ph idx="1"/>
          </p:nvPr>
        </p:nvSpPr>
        <p:spPr>
          <a:xfrm>
            <a:off x="297180" y="2308860"/>
            <a:ext cx="11532870" cy="4320540"/>
          </a:xfrm>
        </p:spPr>
        <p:txBody>
          <a:bodyPr anchor="t">
            <a:normAutofit/>
          </a:bodyPr>
          <a:lstStyle/>
          <a:p>
            <a:pPr marL="0" indent="0" algn="just">
              <a:buNone/>
            </a:pPr>
            <a:r>
              <a:rPr lang="en-US"/>
              <a:t>At this stage, we will install DNS Server, firstly, we will Set a Static IP Address for the DNS Server and Web Server.</a:t>
            </a:r>
          </a:p>
          <a:p>
            <a:pPr marL="0" indent="0" algn="just">
              <a:buNone/>
            </a:pPr>
            <a:endParaRPr lang="en-IN"/>
          </a:p>
        </p:txBody>
      </p:sp>
      <p:pic>
        <p:nvPicPr>
          <p:cNvPr id="6" name="Picture 5">
            <a:extLst>
              <a:ext uri="{FF2B5EF4-FFF2-40B4-BE49-F238E27FC236}">
                <a16:creationId xmlns:a16="http://schemas.microsoft.com/office/drawing/2014/main" id="{A845DD62-48AD-4F5F-9B9F-05B14AAE4976}"/>
              </a:ext>
            </a:extLst>
          </p:cNvPr>
          <p:cNvPicPr>
            <a:picLocks noChangeAspect="1"/>
          </p:cNvPicPr>
          <p:nvPr/>
        </p:nvPicPr>
        <p:blipFill rotWithShape="1">
          <a:blip r:embed="rId2"/>
          <a:srcRect b="20083"/>
          <a:stretch/>
        </p:blipFill>
        <p:spPr>
          <a:xfrm>
            <a:off x="4144068" y="2973046"/>
            <a:ext cx="3839093" cy="2204596"/>
          </a:xfrm>
          <a:prstGeom prst="rect">
            <a:avLst/>
          </a:prstGeom>
        </p:spPr>
      </p:pic>
    </p:spTree>
    <p:extLst>
      <p:ext uri="{BB962C8B-B14F-4D97-AF65-F5344CB8AC3E}">
        <p14:creationId xmlns:p14="http://schemas.microsoft.com/office/powerpoint/2010/main" val="2585820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0015FF0-CCB8-49A5-BAA4-B286C5CE48DE}"/>
              </a:ext>
            </a:extLst>
          </p:cNvPr>
          <p:cNvSpPr txBox="1">
            <a:spLocks/>
          </p:cNvSpPr>
          <p:nvPr/>
        </p:nvSpPr>
        <p:spPr>
          <a:xfrm>
            <a:off x="237506" y="261257"/>
            <a:ext cx="11592544" cy="6368143"/>
          </a:xfrm>
          <a:prstGeom prst="rect">
            <a:avLst/>
          </a:prstGeom>
        </p:spPr>
        <p:txBody>
          <a:bodyPr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just">
              <a:buFont typeface="Wingdings 2" charset="2"/>
              <a:buNone/>
            </a:pPr>
            <a:endParaRPr lang="en-IN"/>
          </a:p>
        </p:txBody>
      </p:sp>
      <p:sp>
        <p:nvSpPr>
          <p:cNvPr id="5" name="Content Placeholder 2">
            <a:extLst>
              <a:ext uri="{FF2B5EF4-FFF2-40B4-BE49-F238E27FC236}">
                <a16:creationId xmlns:a16="http://schemas.microsoft.com/office/drawing/2014/main" id="{C85BDB14-A391-4B28-A41B-18B5A38BF071}"/>
              </a:ext>
            </a:extLst>
          </p:cNvPr>
          <p:cNvSpPr txBox="1">
            <a:spLocks/>
          </p:cNvSpPr>
          <p:nvPr/>
        </p:nvSpPr>
        <p:spPr>
          <a:xfrm>
            <a:off x="237506" y="261257"/>
            <a:ext cx="11716988" cy="6596743"/>
          </a:xfrm>
          <a:prstGeom prst="rect">
            <a:avLst/>
          </a:prstGeom>
        </p:spPr>
        <p:txBody>
          <a:bodyPr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buFont typeface="Wingdings" panose="05000000000000000000" pitchFamily="2" charset="2"/>
              <a:buChar char="Ø"/>
            </a:pPr>
            <a:r>
              <a:rPr lang="en-US"/>
              <a:t>$ </a:t>
            </a:r>
            <a:r>
              <a:rPr lang="en-US" err="1"/>
              <a:t>hostnamectl</a:t>
            </a:r>
            <a:r>
              <a:rPr lang="en-US"/>
              <a:t>   (Checking the existing hostname)</a:t>
            </a:r>
          </a:p>
          <a:p>
            <a:pPr algn="just">
              <a:buFont typeface="Wingdings" panose="05000000000000000000" pitchFamily="2" charset="2"/>
              <a:buChar char="Ø"/>
            </a:pPr>
            <a:r>
              <a:rPr lang="en-US"/>
              <a:t>$ </a:t>
            </a:r>
            <a:r>
              <a:rPr lang="en-US" err="1"/>
              <a:t>hostnamectl</a:t>
            </a:r>
            <a:r>
              <a:rPr lang="en-US"/>
              <a:t> set-hostname server.&lt;domain-name&gt;.com</a:t>
            </a:r>
          </a:p>
          <a:p>
            <a:pPr algn="just">
              <a:buFont typeface="Wingdings" panose="05000000000000000000" pitchFamily="2" charset="2"/>
              <a:buChar char="Ø"/>
            </a:pPr>
            <a:r>
              <a:rPr lang="en-US"/>
              <a:t>$ ifconfig   (Note the IP Address and NIC Name)</a:t>
            </a:r>
          </a:p>
          <a:p>
            <a:pPr algn="just">
              <a:buFont typeface="Wingdings" panose="05000000000000000000" pitchFamily="2" charset="2"/>
              <a:buChar char="Ø"/>
            </a:pPr>
            <a:r>
              <a:rPr lang="en-US"/>
              <a:t>$ </a:t>
            </a:r>
            <a:r>
              <a:rPr lang="en-US" err="1"/>
              <a:t>sudo</a:t>
            </a:r>
            <a:r>
              <a:rPr lang="en-US"/>
              <a:t> </a:t>
            </a:r>
            <a:r>
              <a:rPr lang="en-US" err="1"/>
              <a:t>gedit</a:t>
            </a:r>
            <a:r>
              <a:rPr lang="en-US"/>
              <a:t> /</a:t>
            </a:r>
            <a:r>
              <a:rPr lang="en-US" err="1"/>
              <a:t>etc</a:t>
            </a:r>
            <a:r>
              <a:rPr lang="en-US"/>
              <a:t>/network/interfaces (Add the NIC name and IP of DNS to the Interfaces file) file look like following:</a:t>
            </a:r>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endParaRPr lang="en-US"/>
          </a:p>
          <a:p>
            <a:pPr algn="just">
              <a:buFont typeface="Wingdings" panose="05000000000000000000" pitchFamily="2" charset="2"/>
              <a:buChar char="Ø"/>
            </a:pPr>
            <a:r>
              <a:rPr lang="en-US"/>
              <a:t>$ </a:t>
            </a:r>
            <a:r>
              <a:rPr lang="en-US" err="1"/>
              <a:t>sudo</a:t>
            </a:r>
            <a:r>
              <a:rPr lang="en-US"/>
              <a:t> </a:t>
            </a:r>
            <a:r>
              <a:rPr lang="en-US" err="1"/>
              <a:t>systemctl</a:t>
            </a:r>
            <a:r>
              <a:rPr lang="en-US"/>
              <a:t> restart networking</a:t>
            </a:r>
          </a:p>
          <a:p>
            <a:pPr algn="just">
              <a:buFont typeface="Wingdings" panose="05000000000000000000" pitchFamily="2" charset="2"/>
              <a:buChar char="Ø"/>
            </a:pPr>
            <a:r>
              <a:rPr lang="en-US"/>
              <a:t>$ </a:t>
            </a:r>
            <a:r>
              <a:rPr lang="en-US" err="1"/>
              <a:t>sudo</a:t>
            </a:r>
            <a:r>
              <a:rPr lang="en-US"/>
              <a:t> apt update</a:t>
            </a:r>
          </a:p>
          <a:p>
            <a:pPr marL="0" indent="0" algn="just">
              <a:buNone/>
            </a:pPr>
            <a:endParaRPr lang="en-US"/>
          </a:p>
          <a:p>
            <a:pPr marL="0" indent="0" algn="just">
              <a:buNone/>
            </a:pPr>
            <a:endParaRPr lang="en-IN"/>
          </a:p>
        </p:txBody>
      </p:sp>
      <p:pic>
        <p:nvPicPr>
          <p:cNvPr id="2" name="Picture 2" descr="Text&#10;&#10;Description automatically generated">
            <a:extLst>
              <a:ext uri="{FF2B5EF4-FFF2-40B4-BE49-F238E27FC236}">
                <a16:creationId xmlns:a16="http://schemas.microsoft.com/office/drawing/2014/main" id="{DB79EEEF-BE2B-4782-871B-5FEE6300E72D}"/>
              </a:ext>
            </a:extLst>
          </p:cNvPr>
          <p:cNvPicPr>
            <a:picLocks noChangeAspect="1"/>
          </p:cNvPicPr>
          <p:nvPr/>
        </p:nvPicPr>
        <p:blipFill>
          <a:blip r:embed="rId2"/>
          <a:stretch>
            <a:fillRect/>
          </a:stretch>
        </p:blipFill>
        <p:spPr>
          <a:xfrm>
            <a:off x="1713571" y="2219630"/>
            <a:ext cx="9238785" cy="2939129"/>
          </a:xfrm>
          <a:prstGeom prst="rect">
            <a:avLst/>
          </a:prstGeom>
        </p:spPr>
      </p:pic>
    </p:spTree>
    <p:extLst>
      <p:ext uri="{BB962C8B-B14F-4D97-AF65-F5344CB8AC3E}">
        <p14:creationId xmlns:p14="http://schemas.microsoft.com/office/powerpoint/2010/main" val="396441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7DB7643F-06DB-4885-BD82-47D8379797B2}"/>
              </a:ext>
            </a:extLst>
          </p:cNvPr>
          <p:cNvSpPr txBox="1">
            <a:spLocks/>
          </p:cNvSpPr>
          <p:nvPr/>
        </p:nvSpPr>
        <p:spPr>
          <a:xfrm>
            <a:off x="237506" y="261257"/>
            <a:ext cx="11716988" cy="6596743"/>
          </a:xfrm>
          <a:prstGeom prst="rect">
            <a:avLst/>
          </a:prstGeom>
        </p:spPr>
        <p:txBody>
          <a:bodyPr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buFont typeface="Wingdings" panose="05000000000000000000" pitchFamily="2" charset="2"/>
              <a:buChar char="Ø"/>
            </a:pPr>
            <a:r>
              <a:rPr lang="en-US"/>
              <a:t>$ </a:t>
            </a:r>
            <a:r>
              <a:rPr lang="en-US" err="1"/>
              <a:t>sudo</a:t>
            </a:r>
            <a:r>
              <a:rPr lang="en-US"/>
              <a:t> apt install bind9 bind9utils    (Install BIND9 DNS Server)</a:t>
            </a:r>
          </a:p>
          <a:p>
            <a:pPr algn="just">
              <a:buFont typeface="Wingdings" panose="05000000000000000000" pitchFamily="2" charset="2"/>
              <a:buChar char="Ø"/>
            </a:pPr>
            <a:r>
              <a:rPr lang="en-US"/>
              <a:t>$ cd /</a:t>
            </a:r>
            <a:r>
              <a:rPr lang="en-US" err="1"/>
              <a:t>etc</a:t>
            </a:r>
            <a:r>
              <a:rPr lang="en-US"/>
              <a:t>/bind/ </a:t>
            </a:r>
          </a:p>
          <a:p>
            <a:pPr algn="just">
              <a:buFont typeface="Wingdings" panose="05000000000000000000" pitchFamily="2" charset="2"/>
              <a:buChar char="Ø"/>
            </a:pPr>
            <a:r>
              <a:rPr lang="en-US"/>
              <a:t>$ cat </a:t>
            </a:r>
            <a:r>
              <a:rPr lang="en-US" err="1"/>
              <a:t>named.conf</a:t>
            </a:r>
            <a:endParaRPr lang="en-US"/>
          </a:p>
          <a:p>
            <a:pPr algn="just">
              <a:buFont typeface="Wingdings" panose="05000000000000000000" pitchFamily="2" charset="2"/>
              <a:buChar char="Ø"/>
            </a:pPr>
            <a:r>
              <a:rPr lang="en-US"/>
              <a:t>$ </a:t>
            </a:r>
            <a:r>
              <a:rPr lang="en-US" err="1"/>
              <a:t>sudo</a:t>
            </a:r>
            <a:r>
              <a:rPr lang="en-US"/>
              <a:t> </a:t>
            </a:r>
            <a:r>
              <a:rPr lang="en-US" err="1"/>
              <a:t>gedit</a:t>
            </a:r>
            <a:r>
              <a:rPr lang="en-US"/>
              <a:t> /</a:t>
            </a:r>
            <a:r>
              <a:rPr lang="en-US" err="1"/>
              <a:t>etc</a:t>
            </a:r>
            <a:r>
              <a:rPr lang="en-US"/>
              <a:t>/</a:t>
            </a:r>
            <a:r>
              <a:rPr lang="en-US" err="1"/>
              <a:t>named.conf.local</a:t>
            </a:r>
            <a:r>
              <a:rPr lang="en-US"/>
              <a:t>   (add the forward and reverse zones along with Domain Name)</a:t>
            </a:r>
          </a:p>
          <a:p>
            <a:pPr marL="0" indent="0" algn="just">
              <a:buNone/>
            </a:pPr>
            <a:r>
              <a:rPr lang="en-US"/>
              <a:t>        The file </a:t>
            </a:r>
            <a:r>
              <a:rPr lang="en-US" err="1"/>
              <a:t>named.conf.local</a:t>
            </a:r>
            <a:r>
              <a:rPr lang="en-US"/>
              <a:t> should look like following:</a:t>
            </a:r>
          </a:p>
          <a:p>
            <a:pPr marL="0" indent="0" algn="just">
              <a:buNone/>
            </a:pPr>
            <a:endParaRPr lang="en-US"/>
          </a:p>
          <a:p>
            <a:pPr marL="0" indent="0" algn="just">
              <a:buNone/>
            </a:pPr>
            <a:endParaRPr lang="en-US"/>
          </a:p>
          <a:p>
            <a:pPr marL="0" indent="0" algn="just">
              <a:buNone/>
            </a:pPr>
            <a:endParaRPr lang="en-US"/>
          </a:p>
          <a:p>
            <a:pPr marL="0" indent="0" algn="just">
              <a:buNone/>
            </a:pPr>
            <a:endParaRPr lang="en-IN"/>
          </a:p>
        </p:txBody>
      </p:sp>
      <p:pic>
        <p:nvPicPr>
          <p:cNvPr id="3" name="Picture 4" descr="Graphical user interface, text, application, email&#10;&#10;Description automatically generated">
            <a:extLst>
              <a:ext uri="{FF2B5EF4-FFF2-40B4-BE49-F238E27FC236}">
                <a16:creationId xmlns:a16="http://schemas.microsoft.com/office/drawing/2014/main" id="{BE95BB91-7390-4B47-860B-45AD7E2FB475}"/>
              </a:ext>
            </a:extLst>
          </p:cNvPr>
          <p:cNvPicPr>
            <a:picLocks noChangeAspect="1"/>
          </p:cNvPicPr>
          <p:nvPr/>
        </p:nvPicPr>
        <p:blipFill>
          <a:blip r:embed="rId2"/>
          <a:stretch>
            <a:fillRect/>
          </a:stretch>
        </p:blipFill>
        <p:spPr>
          <a:xfrm>
            <a:off x="2940205" y="2707080"/>
            <a:ext cx="6311590" cy="3237327"/>
          </a:xfrm>
          <a:prstGeom prst="rect">
            <a:avLst/>
          </a:prstGeom>
        </p:spPr>
      </p:pic>
    </p:spTree>
    <p:extLst>
      <p:ext uri="{BB962C8B-B14F-4D97-AF65-F5344CB8AC3E}">
        <p14:creationId xmlns:p14="http://schemas.microsoft.com/office/powerpoint/2010/main" val="1738491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91874D71-984E-4C20-9214-1BBBA813FC7D}"/>
              </a:ext>
            </a:extLst>
          </p:cNvPr>
          <p:cNvSpPr txBox="1">
            <a:spLocks/>
          </p:cNvSpPr>
          <p:nvPr/>
        </p:nvSpPr>
        <p:spPr>
          <a:xfrm>
            <a:off x="237506" y="261257"/>
            <a:ext cx="11716988" cy="6596743"/>
          </a:xfrm>
          <a:prstGeom prst="rect">
            <a:avLst/>
          </a:prstGeom>
        </p:spPr>
        <p:txBody>
          <a:bodyPr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buFont typeface="Wingdings" panose="05000000000000000000" pitchFamily="2" charset="2"/>
              <a:buChar char="Ø"/>
            </a:pPr>
            <a:r>
              <a:rPr lang="en-US"/>
              <a:t>$ </a:t>
            </a:r>
            <a:r>
              <a:rPr lang="en-US" err="1"/>
              <a:t>sudo</a:t>
            </a:r>
            <a:r>
              <a:rPr lang="en-US"/>
              <a:t> cp </a:t>
            </a:r>
            <a:r>
              <a:rPr lang="en-US" err="1"/>
              <a:t>db.local</a:t>
            </a:r>
            <a:r>
              <a:rPr lang="en-US"/>
              <a:t> forward.&lt;domain-name&gt;.com   (Create a forward zone)</a:t>
            </a:r>
          </a:p>
          <a:p>
            <a:pPr algn="just">
              <a:buFont typeface="Wingdings" panose="05000000000000000000" pitchFamily="2" charset="2"/>
              <a:buChar char="Ø"/>
            </a:pPr>
            <a:r>
              <a:rPr lang="en-US"/>
              <a:t>$ </a:t>
            </a:r>
            <a:r>
              <a:rPr lang="en-US" err="1"/>
              <a:t>sudo</a:t>
            </a:r>
            <a:r>
              <a:rPr lang="en-US"/>
              <a:t> </a:t>
            </a:r>
            <a:r>
              <a:rPr lang="en-US" err="1"/>
              <a:t>gedit</a:t>
            </a:r>
            <a:r>
              <a:rPr lang="en-US"/>
              <a:t> forward.&lt;domain-name&gt;.com   (add server, client and host IPs to the forward zone)</a:t>
            </a:r>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r>
              <a:rPr lang="en-US"/>
              <a:t>Forward zone file will look like this.</a:t>
            </a:r>
          </a:p>
          <a:p>
            <a:pPr marL="0" indent="0" algn="just">
              <a:buNone/>
            </a:pPr>
            <a:endParaRPr lang="en-US"/>
          </a:p>
          <a:p>
            <a:pPr marL="0" indent="0" algn="just">
              <a:buNone/>
            </a:pPr>
            <a:r>
              <a:rPr lang="en-US"/>
              <a:t> </a:t>
            </a:r>
          </a:p>
          <a:p>
            <a:pPr algn="just">
              <a:buFont typeface="Wingdings" panose="05000000000000000000" pitchFamily="2" charset="2"/>
              <a:buChar char="Ø"/>
            </a:pPr>
            <a:r>
              <a:rPr lang="en-US"/>
              <a:t>$ </a:t>
            </a:r>
            <a:r>
              <a:rPr lang="en-US" err="1"/>
              <a:t>sudo</a:t>
            </a:r>
            <a:r>
              <a:rPr lang="en-US"/>
              <a:t> cp forward.&lt;domain-name&gt;.com	reverse.&lt;domain-name&gt;.com (create a reverse zone)</a:t>
            </a:r>
          </a:p>
          <a:p>
            <a:pPr algn="just">
              <a:buFont typeface="Wingdings" panose="05000000000000000000" pitchFamily="2" charset="2"/>
              <a:buChar char="Ø"/>
            </a:pPr>
            <a:endParaRPr lang="en-US"/>
          </a:p>
          <a:p>
            <a:pPr marL="0" indent="0" algn="just">
              <a:buNone/>
            </a:pPr>
            <a:endParaRPr lang="en-US"/>
          </a:p>
          <a:p>
            <a:pPr marL="0" indent="0" algn="just">
              <a:buNone/>
            </a:pPr>
            <a:endParaRPr lang="en-US"/>
          </a:p>
          <a:p>
            <a:pPr marL="0" indent="0" algn="just">
              <a:buNone/>
            </a:pPr>
            <a:endParaRPr lang="en-IN"/>
          </a:p>
        </p:txBody>
      </p:sp>
      <p:pic>
        <p:nvPicPr>
          <p:cNvPr id="3" name="Picture 4" descr="Table&#10;&#10;Description automatically generated">
            <a:extLst>
              <a:ext uri="{FF2B5EF4-FFF2-40B4-BE49-F238E27FC236}">
                <a16:creationId xmlns:a16="http://schemas.microsoft.com/office/drawing/2014/main" id="{77BE9B68-32D1-482A-B6A6-DBA8A26A44B4}"/>
              </a:ext>
            </a:extLst>
          </p:cNvPr>
          <p:cNvPicPr>
            <a:picLocks noChangeAspect="1"/>
          </p:cNvPicPr>
          <p:nvPr/>
        </p:nvPicPr>
        <p:blipFill>
          <a:blip r:embed="rId2"/>
          <a:stretch>
            <a:fillRect/>
          </a:stretch>
        </p:blipFill>
        <p:spPr>
          <a:xfrm>
            <a:off x="2810107" y="1320741"/>
            <a:ext cx="6562492" cy="3194323"/>
          </a:xfrm>
          <a:prstGeom prst="rect">
            <a:avLst/>
          </a:prstGeom>
        </p:spPr>
      </p:pic>
    </p:spTree>
    <p:extLst>
      <p:ext uri="{BB962C8B-B14F-4D97-AF65-F5344CB8AC3E}">
        <p14:creationId xmlns:p14="http://schemas.microsoft.com/office/powerpoint/2010/main" val="239463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73476349-2552-46EA-996A-DD5F7BF31AE2}"/>
              </a:ext>
            </a:extLst>
          </p:cNvPr>
          <p:cNvSpPr txBox="1">
            <a:spLocks/>
          </p:cNvSpPr>
          <p:nvPr/>
        </p:nvSpPr>
        <p:spPr>
          <a:xfrm>
            <a:off x="237506" y="261257"/>
            <a:ext cx="11716988" cy="6596743"/>
          </a:xfrm>
          <a:prstGeom prst="rect">
            <a:avLst/>
          </a:prstGeom>
        </p:spPr>
        <p:txBody>
          <a:bodyPr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buFont typeface="Wingdings" panose="05000000000000000000" pitchFamily="2" charset="2"/>
              <a:buChar char="Ø"/>
            </a:pPr>
            <a:r>
              <a:rPr lang="en-US"/>
              <a:t>$ </a:t>
            </a:r>
            <a:r>
              <a:rPr lang="en-US" err="1"/>
              <a:t>sudo</a:t>
            </a:r>
            <a:r>
              <a:rPr lang="en-US"/>
              <a:t> </a:t>
            </a:r>
            <a:r>
              <a:rPr lang="en-US" err="1"/>
              <a:t>gedit</a:t>
            </a:r>
            <a:r>
              <a:rPr lang="en-US"/>
              <a:t> reverse.&lt;domain-name&gt;.com   (add server, client and host IPs to the Reverse zone)</a:t>
            </a:r>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endParaRPr lang="en-US"/>
          </a:p>
          <a:p>
            <a:pPr marL="0" indent="0" algn="just">
              <a:buNone/>
            </a:pPr>
            <a:r>
              <a:rPr lang="en-US"/>
              <a:t>Reverse zone file will look like this.</a:t>
            </a:r>
          </a:p>
          <a:p>
            <a:pPr marL="0" indent="0" algn="just">
              <a:buNone/>
            </a:pPr>
            <a:endParaRPr lang="en-US"/>
          </a:p>
          <a:p>
            <a:pPr marL="0" indent="0" algn="just">
              <a:buNone/>
            </a:pPr>
            <a:endParaRPr lang="en-US"/>
          </a:p>
          <a:p>
            <a:pPr marL="0" indent="0" algn="just">
              <a:buNone/>
            </a:pPr>
            <a:endParaRPr lang="en-US"/>
          </a:p>
          <a:p>
            <a:pPr marL="0" indent="0" algn="just">
              <a:buNone/>
            </a:pPr>
            <a:endParaRPr lang="en-IN"/>
          </a:p>
        </p:txBody>
      </p:sp>
      <p:pic>
        <p:nvPicPr>
          <p:cNvPr id="3" name="Picture 4">
            <a:extLst>
              <a:ext uri="{FF2B5EF4-FFF2-40B4-BE49-F238E27FC236}">
                <a16:creationId xmlns:a16="http://schemas.microsoft.com/office/drawing/2014/main" id="{26E91AEC-170F-42D1-B749-FB884A79D33D}"/>
              </a:ext>
            </a:extLst>
          </p:cNvPr>
          <p:cNvPicPr>
            <a:picLocks noChangeAspect="1"/>
          </p:cNvPicPr>
          <p:nvPr/>
        </p:nvPicPr>
        <p:blipFill>
          <a:blip r:embed="rId2"/>
          <a:stretch>
            <a:fillRect/>
          </a:stretch>
        </p:blipFill>
        <p:spPr>
          <a:xfrm>
            <a:off x="2837986" y="942255"/>
            <a:ext cx="6497443" cy="3375149"/>
          </a:xfrm>
          <a:prstGeom prst="rect">
            <a:avLst/>
          </a:prstGeom>
        </p:spPr>
      </p:pic>
    </p:spTree>
    <p:extLst>
      <p:ext uri="{BB962C8B-B14F-4D97-AF65-F5344CB8AC3E}">
        <p14:creationId xmlns:p14="http://schemas.microsoft.com/office/powerpoint/2010/main" val="7221010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A54B6A2F-0825-4661-A785-01254E13AF44}"/>
              </a:ext>
            </a:extLst>
          </p:cNvPr>
          <p:cNvSpPr txBox="1">
            <a:spLocks/>
          </p:cNvSpPr>
          <p:nvPr/>
        </p:nvSpPr>
        <p:spPr>
          <a:xfrm>
            <a:off x="237506" y="261257"/>
            <a:ext cx="11716988" cy="6596743"/>
          </a:xfrm>
          <a:prstGeom prst="rect">
            <a:avLst/>
          </a:prstGeom>
        </p:spPr>
        <p:txBody>
          <a:bodyPr lIns="91440" tIns="45720" rIns="91440" bIns="45720" anchor="t">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just">
              <a:buNone/>
            </a:pPr>
            <a:endParaRPr lang="en-US"/>
          </a:p>
          <a:p>
            <a:pPr marL="0" indent="0" algn="just">
              <a:buNone/>
            </a:pPr>
            <a:endParaRPr lang="en-US"/>
          </a:p>
          <a:p>
            <a:pPr algn="just">
              <a:buFont typeface="Wingdings" panose="05000000000000000000" pitchFamily="2" charset="2"/>
              <a:buChar char="Ø"/>
            </a:pPr>
            <a:r>
              <a:rPr lang="en-US"/>
              <a:t>$ </a:t>
            </a:r>
            <a:r>
              <a:rPr lang="en-US" err="1"/>
              <a:t>sudo</a:t>
            </a:r>
            <a:r>
              <a:rPr lang="en-US"/>
              <a:t> </a:t>
            </a:r>
            <a:r>
              <a:rPr lang="en-US" err="1"/>
              <a:t>systemctl</a:t>
            </a:r>
            <a:r>
              <a:rPr lang="en-US"/>
              <a:t> start bind9 </a:t>
            </a:r>
          </a:p>
          <a:p>
            <a:pPr algn="just">
              <a:buFont typeface="Wingdings" panose="05000000000000000000" pitchFamily="2" charset="2"/>
              <a:buChar char="Ø"/>
            </a:pPr>
            <a:r>
              <a:rPr lang="en-US"/>
              <a:t>$ </a:t>
            </a:r>
            <a:r>
              <a:rPr lang="en-US" err="1"/>
              <a:t>sudo</a:t>
            </a:r>
            <a:r>
              <a:rPr lang="en-US"/>
              <a:t> </a:t>
            </a:r>
            <a:r>
              <a:rPr lang="en-US" err="1"/>
              <a:t>chown</a:t>
            </a:r>
            <a:r>
              <a:rPr lang="en-US"/>
              <a:t> -R </a:t>
            </a:r>
            <a:r>
              <a:rPr lang="en-US" err="1"/>
              <a:t>bind:bind</a:t>
            </a:r>
            <a:r>
              <a:rPr lang="en-US"/>
              <a:t> /</a:t>
            </a:r>
            <a:r>
              <a:rPr lang="en-US" err="1"/>
              <a:t>etc</a:t>
            </a:r>
            <a:r>
              <a:rPr lang="en-US"/>
              <a:t>/bind</a:t>
            </a:r>
          </a:p>
          <a:p>
            <a:pPr algn="just">
              <a:buFont typeface="Wingdings" panose="05000000000000000000" pitchFamily="2" charset="2"/>
              <a:buChar char="Ø"/>
            </a:pPr>
            <a:r>
              <a:rPr lang="en-US"/>
              <a:t>$ </a:t>
            </a:r>
            <a:r>
              <a:rPr lang="en-US" err="1"/>
              <a:t>sudo</a:t>
            </a:r>
            <a:r>
              <a:rPr lang="en-US"/>
              <a:t> </a:t>
            </a:r>
            <a:r>
              <a:rPr lang="en-US" err="1"/>
              <a:t>chmod</a:t>
            </a:r>
            <a:r>
              <a:rPr lang="en-US"/>
              <a:t> –R 755 /</a:t>
            </a:r>
            <a:r>
              <a:rPr lang="en-US" err="1"/>
              <a:t>etc</a:t>
            </a:r>
            <a:r>
              <a:rPr lang="en-US"/>
              <a:t>/bind</a:t>
            </a:r>
          </a:p>
          <a:p>
            <a:pPr algn="just">
              <a:buFont typeface="Wingdings" panose="05000000000000000000" pitchFamily="2" charset="2"/>
              <a:buChar char="Ø"/>
            </a:pPr>
            <a:r>
              <a:rPr lang="en-US"/>
              <a:t>$ </a:t>
            </a:r>
            <a:r>
              <a:rPr lang="en-US" err="1"/>
              <a:t>sudo</a:t>
            </a:r>
            <a:r>
              <a:rPr lang="en-US"/>
              <a:t> </a:t>
            </a:r>
            <a:r>
              <a:rPr lang="en-US" err="1"/>
              <a:t>systemctl</a:t>
            </a:r>
            <a:r>
              <a:rPr lang="en-US"/>
              <a:t> status bind9</a:t>
            </a:r>
          </a:p>
          <a:p>
            <a:pPr algn="just">
              <a:buFont typeface="Wingdings" panose="05000000000000000000" pitchFamily="2" charset="2"/>
              <a:buChar char="Ø"/>
            </a:pPr>
            <a:r>
              <a:rPr lang="en-US"/>
              <a:t>$ </a:t>
            </a:r>
            <a:r>
              <a:rPr lang="en-US" err="1"/>
              <a:t>sudo</a:t>
            </a:r>
            <a:r>
              <a:rPr lang="en-US"/>
              <a:t> </a:t>
            </a:r>
            <a:r>
              <a:rPr lang="en-US" err="1"/>
              <a:t>systemctl</a:t>
            </a:r>
            <a:r>
              <a:rPr lang="en-US"/>
              <a:t> enable bind9</a:t>
            </a:r>
          </a:p>
          <a:p>
            <a:pPr algn="just">
              <a:buFont typeface="Wingdings" panose="05000000000000000000" pitchFamily="2" charset="2"/>
              <a:buChar char="Ø"/>
            </a:pPr>
            <a:r>
              <a:rPr lang="en-US"/>
              <a:t>$ </a:t>
            </a:r>
            <a:r>
              <a:rPr lang="en-US" err="1"/>
              <a:t>sudo</a:t>
            </a:r>
            <a:r>
              <a:rPr lang="en-US"/>
              <a:t> </a:t>
            </a:r>
            <a:r>
              <a:rPr lang="en-US" err="1"/>
              <a:t>ufw</a:t>
            </a:r>
            <a:r>
              <a:rPr lang="en-US"/>
              <a:t> status</a:t>
            </a:r>
          </a:p>
          <a:p>
            <a:pPr algn="just">
              <a:buFont typeface="Wingdings" panose="05000000000000000000" pitchFamily="2" charset="2"/>
              <a:buChar char="Ø"/>
            </a:pPr>
            <a:r>
              <a:rPr lang="en-US"/>
              <a:t>$ </a:t>
            </a:r>
            <a:r>
              <a:rPr lang="en-US" err="1"/>
              <a:t>sudo</a:t>
            </a:r>
            <a:r>
              <a:rPr lang="en-US"/>
              <a:t> </a:t>
            </a:r>
            <a:r>
              <a:rPr lang="en-US" err="1"/>
              <a:t>ufw</a:t>
            </a:r>
            <a:r>
              <a:rPr lang="en-US"/>
              <a:t> allow bind9 </a:t>
            </a:r>
          </a:p>
          <a:p>
            <a:pPr algn="just">
              <a:buFont typeface="Wingdings,Sans-Serif" panose="05000000000000000000" pitchFamily="2" charset="2"/>
              <a:buChar char="Ø"/>
            </a:pPr>
            <a:r>
              <a:rPr lang="en-US">
                <a:ea typeface="+mn-lt"/>
                <a:cs typeface="+mn-lt"/>
              </a:rPr>
              <a:t>$ </a:t>
            </a:r>
            <a:r>
              <a:rPr lang="en-US" err="1">
                <a:ea typeface="+mn-lt"/>
                <a:cs typeface="+mn-lt"/>
              </a:rPr>
              <a:t>sudo</a:t>
            </a:r>
            <a:r>
              <a:rPr lang="en-US">
                <a:ea typeface="+mn-lt"/>
                <a:cs typeface="+mn-lt"/>
              </a:rPr>
              <a:t> </a:t>
            </a:r>
            <a:r>
              <a:rPr lang="en-US" err="1">
                <a:ea typeface="+mn-lt"/>
                <a:cs typeface="+mn-lt"/>
              </a:rPr>
              <a:t>systemctl</a:t>
            </a:r>
            <a:r>
              <a:rPr lang="en-US">
                <a:ea typeface="+mn-lt"/>
                <a:cs typeface="+mn-lt"/>
              </a:rPr>
              <a:t> restart networking</a:t>
            </a:r>
          </a:p>
          <a:p>
            <a:pPr algn="just">
              <a:buFont typeface="Wingdings,Sans-Serif" panose="05000000000000000000" pitchFamily="2" charset="2"/>
              <a:buChar char="Ø"/>
            </a:pPr>
            <a:r>
              <a:rPr lang="en-US">
                <a:ea typeface="+mn-lt"/>
                <a:cs typeface="+mn-lt"/>
              </a:rPr>
              <a:t>$ </a:t>
            </a:r>
            <a:r>
              <a:rPr lang="en-US" err="1">
                <a:ea typeface="+mn-lt"/>
                <a:cs typeface="+mn-lt"/>
              </a:rPr>
              <a:t>sudo</a:t>
            </a:r>
            <a:r>
              <a:rPr lang="en-US">
                <a:ea typeface="+mn-lt"/>
                <a:cs typeface="+mn-lt"/>
              </a:rPr>
              <a:t> </a:t>
            </a:r>
            <a:r>
              <a:rPr lang="en-US" err="1">
                <a:ea typeface="+mn-lt"/>
                <a:cs typeface="+mn-lt"/>
              </a:rPr>
              <a:t>systemctl</a:t>
            </a:r>
            <a:r>
              <a:rPr lang="en-US">
                <a:ea typeface="+mn-lt"/>
                <a:cs typeface="+mn-lt"/>
              </a:rPr>
              <a:t> restart </a:t>
            </a:r>
            <a:r>
              <a:rPr lang="en-US" err="1">
                <a:ea typeface="+mn-lt"/>
                <a:cs typeface="+mn-lt"/>
              </a:rPr>
              <a:t>NetworkManager</a:t>
            </a:r>
            <a:endParaRPr lang="en-US" err="1"/>
          </a:p>
          <a:p>
            <a:pPr algn="just">
              <a:buFont typeface="Wingdings 2" panose="05000000000000000000" pitchFamily="2" charset="2"/>
              <a:buChar char=""/>
            </a:pPr>
            <a:endParaRPr lang="en-US"/>
          </a:p>
          <a:p>
            <a:pPr algn="just">
              <a:buFont typeface="Wingdings,Sans-Serif" panose="05000000000000000000" pitchFamily="2" charset="2"/>
              <a:buChar char="Ø"/>
            </a:pPr>
            <a:r>
              <a:rPr lang="en-US"/>
              <a:t>DNS Server have been installed and configured successfully, now we need to edit the Router/Network switch and set local DNS as the Primary DNS.</a:t>
            </a:r>
            <a:endParaRPr lang="en-US">
              <a:ea typeface="+mn-lt"/>
              <a:cs typeface="+mn-lt"/>
            </a:endParaRPr>
          </a:p>
          <a:p>
            <a:pPr algn="just">
              <a:buFont typeface="Wingdings,Sans-Serif" panose="05000000000000000000" pitchFamily="2" charset="2"/>
              <a:buChar char="Ø"/>
            </a:pPr>
            <a:endParaRPr lang="en-US">
              <a:ea typeface="+mn-lt"/>
              <a:cs typeface="+mn-lt"/>
            </a:endParaRPr>
          </a:p>
          <a:p>
            <a:pPr algn="just">
              <a:buFont typeface="Wingdings,Sans-Serif" panose="05000000000000000000" pitchFamily="2" charset="2"/>
              <a:buChar char="Ø"/>
            </a:pPr>
            <a:endParaRPr lang="en-US">
              <a:ea typeface="+mn-lt"/>
              <a:cs typeface="+mn-lt"/>
            </a:endParaRPr>
          </a:p>
          <a:p>
            <a:pPr algn="just">
              <a:buFont typeface="Wingdings,Sans-Serif" panose="05000000000000000000" pitchFamily="2" charset="2"/>
              <a:buChar char="Ø"/>
            </a:pPr>
            <a:endParaRPr lang="en-US">
              <a:ea typeface="+mn-lt"/>
              <a:cs typeface="+mn-lt"/>
            </a:endParaRPr>
          </a:p>
          <a:p>
            <a:pPr algn="just">
              <a:buFont typeface="Wingdings,Sans-Serif" panose="05000000000000000000" pitchFamily="2" charset="2"/>
              <a:buChar char="Ø"/>
            </a:pPr>
            <a:r>
              <a:rPr lang="en-US"/>
              <a:t>Restart the router/network switch.</a:t>
            </a:r>
          </a:p>
          <a:p>
            <a:pPr algn="just">
              <a:buFont typeface="Wingdings" panose="05000000000000000000" pitchFamily="2" charset="2"/>
              <a:buChar char="Ø"/>
            </a:pPr>
            <a:endParaRPr lang="en-US"/>
          </a:p>
          <a:p>
            <a:pPr marL="0" indent="0" algn="just">
              <a:buNone/>
            </a:pPr>
            <a:endParaRPr lang="en-US"/>
          </a:p>
          <a:p>
            <a:pPr marL="0" indent="0" algn="just">
              <a:buNone/>
            </a:pPr>
            <a:endParaRPr lang="en-US"/>
          </a:p>
          <a:p>
            <a:pPr marL="0" indent="0" algn="just">
              <a:buNone/>
            </a:pPr>
            <a:endParaRPr lang="en-IN"/>
          </a:p>
        </p:txBody>
      </p:sp>
      <p:pic>
        <p:nvPicPr>
          <p:cNvPr id="3" name="Picture 2" descr="Table&#10;&#10;Description automatically generated">
            <a:extLst>
              <a:ext uri="{FF2B5EF4-FFF2-40B4-BE49-F238E27FC236}">
                <a16:creationId xmlns:a16="http://schemas.microsoft.com/office/drawing/2014/main" id="{6BE61429-3FC7-4BA2-90C1-643A1E16E8B9}"/>
              </a:ext>
            </a:extLst>
          </p:cNvPr>
          <p:cNvPicPr>
            <a:picLocks noChangeAspect="1"/>
          </p:cNvPicPr>
          <p:nvPr/>
        </p:nvPicPr>
        <p:blipFill>
          <a:blip r:embed="rId2"/>
          <a:stretch>
            <a:fillRect/>
          </a:stretch>
        </p:blipFill>
        <p:spPr>
          <a:xfrm>
            <a:off x="846454" y="5189367"/>
            <a:ext cx="3048425" cy="628738"/>
          </a:xfrm>
          <a:prstGeom prst="rect">
            <a:avLst/>
          </a:prstGeom>
        </p:spPr>
      </p:pic>
    </p:spTree>
    <p:extLst>
      <p:ext uri="{BB962C8B-B14F-4D97-AF65-F5344CB8AC3E}">
        <p14:creationId xmlns:p14="http://schemas.microsoft.com/office/powerpoint/2010/main" val="18250863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02E3-3B6B-410C-A1C0-70E53AFCEDE9}"/>
              </a:ext>
            </a:extLst>
          </p:cNvPr>
          <p:cNvSpPr>
            <a:spLocks noGrp="1"/>
          </p:cNvSpPr>
          <p:nvPr>
            <p:ph type="title"/>
          </p:nvPr>
        </p:nvSpPr>
        <p:spPr/>
        <p:txBody>
          <a:bodyPr/>
          <a:lstStyle/>
          <a:p>
            <a:r>
              <a:rPr lang="en-US"/>
              <a:t>Testing</a:t>
            </a:r>
            <a:endParaRPr lang="en-IN"/>
          </a:p>
        </p:txBody>
      </p:sp>
      <p:sp>
        <p:nvSpPr>
          <p:cNvPr id="3" name="Content Placeholder 2">
            <a:extLst>
              <a:ext uri="{FF2B5EF4-FFF2-40B4-BE49-F238E27FC236}">
                <a16:creationId xmlns:a16="http://schemas.microsoft.com/office/drawing/2014/main" id="{289B452C-0341-41F9-A6C1-BE03431C9814}"/>
              </a:ext>
            </a:extLst>
          </p:cNvPr>
          <p:cNvSpPr>
            <a:spLocks noGrp="1"/>
          </p:cNvSpPr>
          <p:nvPr>
            <p:ph idx="1"/>
          </p:nvPr>
        </p:nvSpPr>
        <p:spPr>
          <a:xfrm>
            <a:off x="213755" y="2291938"/>
            <a:ext cx="11720945" cy="4346368"/>
          </a:xfrm>
        </p:spPr>
        <p:txBody>
          <a:bodyPr anchor="t"/>
          <a:lstStyle/>
          <a:p>
            <a:r>
              <a:rPr lang="en-US"/>
              <a:t>Check DNS server on a connected node.</a:t>
            </a:r>
          </a:p>
          <a:p>
            <a:pPr>
              <a:buFont typeface="Wingdings" panose="05000000000000000000" pitchFamily="2" charset="2"/>
              <a:buChar char="Ø"/>
            </a:pPr>
            <a:r>
              <a:rPr lang="en-US"/>
              <a:t>Ipconfig /all</a:t>
            </a:r>
          </a:p>
          <a:p>
            <a:pPr>
              <a:buFont typeface="Wingdings" panose="05000000000000000000" pitchFamily="2" charset="2"/>
              <a:buChar char="Ø"/>
            </a:pPr>
            <a:endParaRPr lang="en-US"/>
          </a:p>
          <a:p>
            <a:pPr>
              <a:buFont typeface="Wingdings" panose="05000000000000000000" pitchFamily="2" charset="2"/>
              <a:buChar char="Ø"/>
            </a:pPr>
            <a:endParaRPr lang="en-US"/>
          </a:p>
          <a:p>
            <a:pPr>
              <a:buFont typeface="Wingdings" panose="05000000000000000000" pitchFamily="2" charset="2"/>
              <a:buChar char="Ø"/>
            </a:pPr>
            <a:endParaRPr lang="en-US"/>
          </a:p>
          <a:p>
            <a:pPr>
              <a:buFont typeface="Wingdings" panose="05000000000000000000" pitchFamily="2" charset="2"/>
              <a:buChar char="Ø"/>
            </a:pPr>
            <a:endParaRPr lang="en-US"/>
          </a:p>
          <a:p>
            <a:pPr marL="0" indent="0">
              <a:buNone/>
            </a:pPr>
            <a:endParaRPr lang="en-US"/>
          </a:p>
          <a:p>
            <a:pPr marL="0" indent="0">
              <a:buNone/>
            </a:pPr>
            <a:r>
              <a:rPr lang="en-US"/>
              <a:t>As we can see, the default DNS Server is the Local DNS we created</a:t>
            </a:r>
          </a:p>
          <a:p>
            <a:pPr marL="0" indent="0">
              <a:buNone/>
            </a:pPr>
            <a:endParaRPr lang="en-US"/>
          </a:p>
          <a:p>
            <a:pPr>
              <a:buFont typeface="Wingdings" panose="05000000000000000000" pitchFamily="2" charset="2"/>
              <a:buChar char="Ø"/>
            </a:pPr>
            <a:endParaRPr lang="en-IN"/>
          </a:p>
        </p:txBody>
      </p:sp>
      <p:pic>
        <p:nvPicPr>
          <p:cNvPr id="6" name="Picture 5">
            <a:extLst>
              <a:ext uri="{FF2B5EF4-FFF2-40B4-BE49-F238E27FC236}">
                <a16:creationId xmlns:a16="http://schemas.microsoft.com/office/drawing/2014/main" id="{1213CD5D-4696-4AC8-8022-359C8F9F15E8}"/>
              </a:ext>
            </a:extLst>
          </p:cNvPr>
          <p:cNvPicPr>
            <a:picLocks noChangeAspect="1"/>
          </p:cNvPicPr>
          <p:nvPr/>
        </p:nvPicPr>
        <p:blipFill rotWithShape="1">
          <a:blip r:embed="rId2"/>
          <a:srcRect t="8033" b="32364"/>
          <a:stretch/>
        </p:blipFill>
        <p:spPr>
          <a:xfrm>
            <a:off x="3893697" y="3087584"/>
            <a:ext cx="4404603" cy="2030681"/>
          </a:xfrm>
          <a:prstGeom prst="rect">
            <a:avLst/>
          </a:prstGeom>
        </p:spPr>
      </p:pic>
      <p:sp>
        <p:nvSpPr>
          <p:cNvPr id="5" name="Isosceles Triangle 4">
            <a:hlinkClick r:id="rId3" action="ppaction://hlinksldjump"/>
            <a:extLst>
              <a:ext uri="{FF2B5EF4-FFF2-40B4-BE49-F238E27FC236}">
                <a16:creationId xmlns:a16="http://schemas.microsoft.com/office/drawing/2014/main" id="{9983DABD-CB8B-4DAC-87B6-E620D73F884B}"/>
              </a:ext>
            </a:extLst>
          </p:cNvPr>
          <p:cNvSpPr/>
          <p:nvPr/>
        </p:nvSpPr>
        <p:spPr>
          <a:xfrm rot="5400000">
            <a:off x="11702643" y="6350467"/>
            <a:ext cx="461394" cy="37750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0274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15966-92C0-4B3C-A7A2-3739550E24A7}"/>
              </a:ext>
            </a:extLst>
          </p:cNvPr>
          <p:cNvSpPr>
            <a:spLocks noGrp="1"/>
          </p:cNvSpPr>
          <p:nvPr>
            <p:ph type="title"/>
          </p:nvPr>
        </p:nvSpPr>
        <p:spPr/>
        <p:txBody>
          <a:bodyPr/>
          <a:lstStyle/>
          <a:p>
            <a:r>
              <a:rPr lang="en-US" dirty="0"/>
              <a:t>About	</a:t>
            </a:r>
            <a:endParaRPr lang="en-IN" dirty="0"/>
          </a:p>
        </p:txBody>
      </p:sp>
      <p:sp>
        <p:nvSpPr>
          <p:cNvPr id="3" name="Content Placeholder 2">
            <a:extLst>
              <a:ext uri="{FF2B5EF4-FFF2-40B4-BE49-F238E27FC236}">
                <a16:creationId xmlns:a16="http://schemas.microsoft.com/office/drawing/2014/main" id="{BFB7D23C-425F-4BD1-B9BE-23576D0EB488}"/>
              </a:ext>
            </a:extLst>
          </p:cNvPr>
          <p:cNvSpPr>
            <a:spLocks noGrp="1"/>
          </p:cNvSpPr>
          <p:nvPr>
            <p:ph idx="1"/>
          </p:nvPr>
        </p:nvSpPr>
        <p:spPr>
          <a:xfrm>
            <a:off x="185717" y="2150400"/>
            <a:ext cx="11791812" cy="4635713"/>
          </a:xfrm>
        </p:spPr>
        <p:txBody>
          <a:bodyPr anchor="ctr">
            <a:normAutofit/>
          </a:bodyPr>
          <a:lstStyle/>
          <a:p>
            <a:pPr marL="0" indent="0" algn="just">
              <a:buNone/>
            </a:pPr>
            <a:r>
              <a:rPr lang="en-US" dirty="0">
                <a:ea typeface="+mn-lt"/>
                <a:cs typeface="+mn-lt"/>
              </a:rPr>
              <a:t>Our project “Indian Stock Market Simulator” is based upon Web Development and Computer Networking. In the web development part, we have created a Website Indian Stock Market Simulator is a website in which, users can create their account free of cost and doesn’t need to add their real money. Our interface isn’t connected to any stock exchange, so user won’t be trading actual stock, just practicing as if they are, although stock prices are fetched using python in real time and will replicate the original price of the stock in real time. As for the Computer Networks part we have created a Local DNS, a local Domain Name Server which will be able to resolve the Domain Names into the IP addresses, in this local network. Using Network Switch configuration, we configured our nodes to use our local DNS as the primary DNS of each node. So, when any node enters a domain name in their browser the request will be resolved by our local DNS. We have used Bind9 DNS.</a:t>
            </a:r>
            <a:endParaRPr lang="en-US" dirty="0"/>
          </a:p>
        </p:txBody>
      </p:sp>
    </p:spTree>
    <p:extLst>
      <p:ext uri="{BB962C8B-B14F-4D97-AF65-F5344CB8AC3E}">
        <p14:creationId xmlns:p14="http://schemas.microsoft.com/office/powerpoint/2010/main" val="4207981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Homepage</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4519" y="750479"/>
            <a:ext cx="12122377" cy="3636511"/>
          </a:xfrm>
        </p:spPr>
        <p:txBody>
          <a:bodyPr/>
          <a:lstStyle/>
          <a:p>
            <a:r>
              <a:rPr lang="en-US" dirty="0"/>
              <a:t>It’s the main page of our website , it’s the first page which will appear when user enters the website.</a:t>
            </a:r>
          </a:p>
          <a:p>
            <a:endParaRPr lang="en-US" dirty="0"/>
          </a:p>
        </p:txBody>
      </p:sp>
      <p:pic>
        <p:nvPicPr>
          <p:cNvPr id="4" name="Picture 4">
            <a:extLst>
              <a:ext uri="{FF2B5EF4-FFF2-40B4-BE49-F238E27FC236}">
                <a16:creationId xmlns:a16="http://schemas.microsoft.com/office/drawing/2014/main" id="{358A455D-4006-46D2-A976-09DD079F4190}"/>
              </a:ext>
            </a:extLst>
          </p:cNvPr>
          <p:cNvPicPr>
            <a:picLocks noChangeAspect="1"/>
          </p:cNvPicPr>
          <p:nvPr/>
        </p:nvPicPr>
        <p:blipFill>
          <a:blip r:embed="rId2"/>
          <a:srcRect/>
          <a:stretch/>
        </p:blipFill>
        <p:spPr>
          <a:xfrm>
            <a:off x="3255428" y="2682035"/>
            <a:ext cx="5689880" cy="3931314"/>
          </a:xfrm>
          <a:prstGeom prst="rect">
            <a:avLst/>
          </a:prstGeom>
        </p:spPr>
      </p:pic>
    </p:spTree>
    <p:extLst>
      <p:ext uri="{BB962C8B-B14F-4D97-AF65-F5344CB8AC3E}">
        <p14:creationId xmlns:p14="http://schemas.microsoft.com/office/powerpoint/2010/main" val="6817577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How it works</a:t>
            </a:r>
          </a:p>
        </p:txBody>
      </p:sp>
      <p:sp>
        <p:nvSpPr>
          <p:cNvPr id="6" name="Content Placeholder 5">
            <a:extLst>
              <a:ext uri="{FF2B5EF4-FFF2-40B4-BE49-F238E27FC236}">
                <a16:creationId xmlns:a16="http://schemas.microsoft.com/office/drawing/2014/main" id="{6C992E59-90C1-429C-9E2A-7A3BDDDED39A}"/>
              </a:ext>
            </a:extLst>
          </p:cNvPr>
          <p:cNvSpPr>
            <a:spLocks noGrp="1"/>
          </p:cNvSpPr>
          <p:nvPr>
            <p:ph idx="1"/>
          </p:nvPr>
        </p:nvSpPr>
        <p:spPr>
          <a:xfrm>
            <a:off x="-23235" y="1754696"/>
            <a:ext cx="12182956" cy="1214813"/>
          </a:xfrm>
        </p:spPr>
        <p:txBody>
          <a:bodyPr/>
          <a:lstStyle/>
          <a:p>
            <a:r>
              <a:rPr lang="en-US"/>
              <a:t>This page describes how our website works.</a:t>
            </a:r>
          </a:p>
        </p:txBody>
      </p:sp>
      <p:pic>
        <p:nvPicPr>
          <p:cNvPr id="7" name="Picture 7">
            <a:extLst>
              <a:ext uri="{FF2B5EF4-FFF2-40B4-BE49-F238E27FC236}">
                <a16:creationId xmlns:a16="http://schemas.microsoft.com/office/drawing/2014/main" id="{290EBF8D-DFA5-4BEC-9900-5DE666F89E73}"/>
              </a:ext>
            </a:extLst>
          </p:cNvPr>
          <p:cNvPicPr>
            <a:picLocks noChangeAspect="1"/>
          </p:cNvPicPr>
          <p:nvPr/>
        </p:nvPicPr>
        <p:blipFill>
          <a:blip r:embed="rId2"/>
          <a:srcRect/>
          <a:stretch/>
        </p:blipFill>
        <p:spPr>
          <a:xfrm>
            <a:off x="4174280" y="2628017"/>
            <a:ext cx="3950900" cy="4130189"/>
          </a:xfrm>
          <a:prstGeom prst="rect">
            <a:avLst/>
          </a:prstGeom>
        </p:spPr>
      </p:pic>
    </p:spTree>
    <p:extLst>
      <p:ext uri="{BB962C8B-B14F-4D97-AF65-F5344CB8AC3E}">
        <p14:creationId xmlns:p14="http://schemas.microsoft.com/office/powerpoint/2010/main" val="3046245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Sign Up</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23671" y="1876058"/>
            <a:ext cx="11358327" cy="870347"/>
          </a:xfrm>
        </p:spPr>
        <p:txBody>
          <a:bodyPr/>
          <a:lstStyle/>
          <a:p>
            <a:r>
              <a:rPr lang="en-US" dirty="0"/>
              <a:t>This page contains a form which can be used to create an account.</a:t>
            </a:r>
          </a:p>
        </p:txBody>
      </p:sp>
      <p:pic>
        <p:nvPicPr>
          <p:cNvPr id="4" name="Picture 5">
            <a:extLst>
              <a:ext uri="{FF2B5EF4-FFF2-40B4-BE49-F238E27FC236}">
                <a16:creationId xmlns:a16="http://schemas.microsoft.com/office/drawing/2014/main" id="{384E9B14-3489-48DB-90FE-783AA8EAEF01}"/>
              </a:ext>
            </a:extLst>
          </p:cNvPr>
          <p:cNvPicPr>
            <a:picLocks noChangeAspect="1"/>
          </p:cNvPicPr>
          <p:nvPr/>
        </p:nvPicPr>
        <p:blipFill>
          <a:blip r:embed="rId2"/>
          <a:srcRect/>
          <a:stretch/>
        </p:blipFill>
        <p:spPr>
          <a:xfrm>
            <a:off x="4141978" y="2746405"/>
            <a:ext cx="3908044" cy="3788740"/>
          </a:xfrm>
          <a:prstGeom prst="rect">
            <a:avLst/>
          </a:prstGeom>
        </p:spPr>
      </p:pic>
    </p:spTree>
    <p:extLst>
      <p:ext uri="{BB962C8B-B14F-4D97-AF65-F5344CB8AC3E}">
        <p14:creationId xmlns:p14="http://schemas.microsoft.com/office/powerpoint/2010/main" val="2996246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Sign In</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23671" y="1929324"/>
            <a:ext cx="11358327" cy="870347"/>
          </a:xfrm>
        </p:spPr>
        <p:txBody>
          <a:bodyPr/>
          <a:lstStyle/>
          <a:p>
            <a:r>
              <a:rPr lang="en-US" dirty="0"/>
              <a:t>This page, contains a form which is used to log in to the account.</a:t>
            </a:r>
          </a:p>
        </p:txBody>
      </p:sp>
      <p:pic>
        <p:nvPicPr>
          <p:cNvPr id="5" name="Picture 5">
            <a:extLst>
              <a:ext uri="{FF2B5EF4-FFF2-40B4-BE49-F238E27FC236}">
                <a16:creationId xmlns:a16="http://schemas.microsoft.com/office/drawing/2014/main" id="{61848E1E-CD5B-466E-9227-710497A655F8}"/>
              </a:ext>
            </a:extLst>
          </p:cNvPr>
          <p:cNvPicPr>
            <a:picLocks noChangeAspect="1"/>
          </p:cNvPicPr>
          <p:nvPr/>
        </p:nvPicPr>
        <p:blipFill>
          <a:blip r:embed="rId2"/>
          <a:srcRect/>
          <a:stretch/>
        </p:blipFill>
        <p:spPr>
          <a:xfrm>
            <a:off x="1819443" y="2695079"/>
            <a:ext cx="7766781" cy="3921624"/>
          </a:xfrm>
          <a:prstGeom prst="rect">
            <a:avLst/>
          </a:prstGeom>
        </p:spPr>
      </p:pic>
    </p:spTree>
    <p:extLst>
      <p:ext uri="{BB962C8B-B14F-4D97-AF65-F5344CB8AC3E}">
        <p14:creationId xmlns:p14="http://schemas.microsoft.com/office/powerpoint/2010/main" val="1910928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Portfolio-Watchlist</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0" y="1920446"/>
            <a:ext cx="11358327" cy="870347"/>
          </a:xfrm>
        </p:spPr>
        <p:txBody>
          <a:bodyPr/>
          <a:lstStyle/>
          <a:p>
            <a:r>
              <a:rPr lang="en-US" dirty="0"/>
              <a:t>This part of the portfolio displays the stocks and their LTPs.</a:t>
            </a:r>
          </a:p>
        </p:txBody>
      </p:sp>
      <p:pic>
        <p:nvPicPr>
          <p:cNvPr id="4" name="Picture 5">
            <a:extLst>
              <a:ext uri="{FF2B5EF4-FFF2-40B4-BE49-F238E27FC236}">
                <a16:creationId xmlns:a16="http://schemas.microsoft.com/office/drawing/2014/main" id="{15256F25-606D-462D-914B-C96666ABE0B4}"/>
              </a:ext>
            </a:extLst>
          </p:cNvPr>
          <p:cNvPicPr>
            <a:picLocks noChangeAspect="1"/>
          </p:cNvPicPr>
          <p:nvPr/>
        </p:nvPicPr>
        <p:blipFill>
          <a:blip r:embed="rId2"/>
          <a:srcRect/>
          <a:stretch/>
        </p:blipFill>
        <p:spPr>
          <a:xfrm>
            <a:off x="2268856" y="2552463"/>
            <a:ext cx="7654287" cy="4305537"/>
          </a:xfrm>
          <a:prstGeom prst="rect">
            <a:avLst/>
          </a:prstGeom>
        </p:spPr>
      </p:pic>
    </p:spTree>
    <p:extLst>
      <p:ext uri="{BB962C8B-B14F-4D97-AF65-F5344CB8AC3E}">
        <p14:creationId xmlns:p14="http://schemas.microsoft.com/office/powerpoint/2010/main" val="20894084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Portfolio-Put an order</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25397" y="1787282"/>
            <a:ext cx="12141203" cy="1131306"/>
          </a:xfrm>
        </p:spPr>
        <p:txBody>
          <a:bodyPr/>
          <a:lstStyle/>
          <a:p>
            <a:r>
              <a:rPr lang="en-US" dirty="0"/>
              <a:t>This part of the portfolio contains a form to put an order, either buy or sell.</a:t>
            </a:r>
          </a:p>
        </p:txBody>
      </p:sp>
      <p:pic>
        <p:nvPicPr>
          <p:cNvPr id="4" name="Picture 4">
            <a:extLst>
              <a:ext uri="{FF2B5EF4-FFF2-40B4-BE49-F238E27FC236}">
                <a16:creationId xmlns:a16="http://schemas.microsoft.com/office/drawing/2014/main" id="{333D28BE-F4BE-4153-ADE6-F93CCB962F31}"/>
              </a:ext>
            </a:extLst>
          </p:cNvPr>
          <p:cNvPicPr>
            <a:picLocks noChangeAspect="1"/>
          </p:cNvPicPr>
          <p:nvPr/>
        </p:nvPicPr>
        <p:blipFill rotWithShape="1">
          <a:blip r:embed="rId2"/>
          <a:srcRect r="215" b="34608"/>
          <a:stretch/>
        </p:blipFill>
        <p:spPr>
          <a:xfrm>
            <a:off x="1518299" y="2814222"/>
            <a:ext cx="9155401" cy="3373513"/>
          </a:xfrm>
          <a:prstGeom prst="rect">
            <a:avLst/>
          </a:prstGeom>
        </p:spPr>
      </p:pic>
    </p:spTree>
    <p:extLst>
      <p:ext uri="{BB962C8B-B14F-4D97-AF65-F5344CB8AC3E}">
        <p14:creationId xmlns:p14="http://schemas.microsoft.com/office/powerpoint/2010/main" val="1016341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Portfolio-Orders</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0" y="1911568"/>
            <a:ext cx="11358327" cy="870347"/>
          </a:xfrm>
        </p:spPr>
        <p:txBody>
          <a:bodyPr/>
          <a:lstStyle/>
          <a:p>
            <a:r>
              <a:rPr lang="en-US" dirty="0"/>
              <a:t>This part of the portfolio displays the orders user have entered.</a:t>
            </a:r>
          </a:p>
        </p:txBody>
      </p:sp>
      <p:pic>
        <p:nvPicPr>
          <p:cNvPr id="5" name="Picture 5">
            <a:extLst>
              <a:ext uri="{FF2B5EF4-FFF2-40B4-BE49-F238E27FC236}">
                <a16:creationId xmlns:a16="http://schemas.microsoft.com/office/drawing/2014/main" id="{D80207DD-8399-487D-ABDA-4FA2481E33F3}"/>
              </a:ext>
            </a:extLst>
          </p:cNvPr>
          <p:cNvPicPr>
            <a:picLocks noChangeAspect="1"/>
          </p:cNvPicPr>
          <p:nvPr/>
        </p:nvPicPr>
        <p:blipFill rotWithShape="1">
          <a:blip r:embed="rId2"/>
          <a:srcRect r="545" b="48401"/>
          <a:stretch/>
        </p:blipFill>
        <p:spPr>
          <a:xfrm>
            <a:off x="748959" y="3085858"/>
            <a:ext cx="10694082" cy="3119633"/>
          </a:xfrm>
          <a:prstGeom prst="rect">
            <a:avLst/>
          </a:prstGeom>
        </p:spPr>
      </p:pic>
    </p:spTree>
    <p:extLst>
      <p:ext uri="{BB962C8B-B14F-4D97-AF65-F5344CB8AC3E}">
        <p14:creationId xmlns:p14="http://schemas.microsoft.com/office/powerpoint/2010/main" val="335657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87BD-9CDE-4667-945F-E31E7BA2A145}"/>
              </a:ext>
            </a:extLst>
          </p:cNvPr>
          <p:cNvSpPr>
            <a:spLocks noGrp="1"/>
          </p:cNvSpPr>
          <p:nvPr>
            <p:ph type="title"/>
          </p:nvPr>
        </p:nvSpPr>
        <p:spPr/>
        <p:txBody>
          <a:bodyPr/>
          <a:lstStyle/>
          <a:p>
            <a:r>
              <a:rPr lang="en-US"/>
              <a:t>Portfolio-Positions</a:t>
            </a:r>
          </a:p>
        </p:txBody>
      </p:sp>
      <p:sp>
        <p:nvSpPr>
          <p:cNvPr id="3" name="Content Placeholder 2">
            <a:extLst>
              <a:ext uri="{FF2B5EF4-FFF2-40B4-BE49-F238E27FC236}">
                <a16:creationId xmlns:a16="http://schemas.microsoft.com/office/drawing/2014/main" id="{4944F76C-6D4F-43C8-A284-819FB3EBEF41}"/>
              </a:ext>
            </a:extLst>
          </p:cNvPr>
          <p:cNvSpPr>
            <a:spLocks noGrp="1"/>
          </p:cNvSpPr>
          <p:nvPr>
            <p:ph idx="1"/>
          </p:nvPr>
        </p:nvSpPr>
        <p:spPr>
          <a:xfrm>
            <a:off x="23671" y="1902691"/>
            <a:ext cx="11358327" cy="870347"/>
          </a:xfrm>
        </p:spPr>
        <p:txBody>
          <a:bodyPr/>
          <a:lstStyle/>
          <a:p>
            <a:r>
              <a:rPr lang="en-US" dirty="0"/>
              <a:t>This part of the portfolio displays the positions, </a:t>
            </a:r>
            <a:r>
              <a:rPr lang="en-US" dirty="0" err="1"/>
              <a:t>i.e</a:t>
            </a:r>
            <a:r>
              <a:rPr lang="en-US" dirty="0"/>
              <a:t>, Profit and Loss.</a:t>
            </a:r>
          </a:p>
        </p:txBody>
      </p:sp>
      <p:pic>
        <p:nvPicPr>
          <p:cNvPr id="4" name="Picture 5">
            <a:extLst>
              <a:ext uri="{FF2B5EF4-FFF2-40B4-BE49-F238E27FC236}">
                <a16:creationId xmlns:a16="http://schemas.microsoft.com/office/drawing/2014/main" id="{342E9BF0-99FE-4D32-9E18-C451E6F972E9}"/>
              </a:ext>
            </a:extLst>
          </p:cNvPr>
          <p:cNvPicPr>
            <a:picLocks noChangeAspect="1"/>
          </p:cNvPicPr>
          <p:nvPr/>
        </p:nvPicPr>
        <p:blipFill rotWithShape="1">
          <a:blip r:embed="rId2"/>
          <a:srcRect r="-413" b="28945"/>
          <a:stretch/>
        </p:blipFill>
        <p:spPr>
          <a:xfrm>
            <a:off x="1505695" y="2790457"/>
            <a:ext cx="9180608" cy="3652781"/>
          </a:xfrm>
          <a:prstGeom prst="rect">
            <a:avLst/>
          </a:prstGeom>
        </p:spPr>
      </p:pic>
    </p:spTree>
    <p:extLst>
      <p:ext uri="{BB962C8B-B14F-4D97-AF65-F5344CB8AC3E}">
        <p14:creationId xmlns:p14="http://schemas.microsoft.com/office/powerpoint/2010/main" val="3060392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B2B77-D5E7-414A-81AA-E12285AA4722}"/>
              </a:ext>
            </a:extLst>
          </p:cNvPr>
          <p:cNvSpPr>
            <a:spLocks noGrp="1"/>
          </p:cNvSpPr>
          <p:nvPr>
            <p:ph type="title"/>
          </p:nvPr>
        </p:nvSpPr>
        <p:spPr/>
        <p:txBody>
          <a:bodyPr/>
          <a:lstStyle/>
          <a:p>
            <a:r>
              <a:rPr lang="en-US" dirty="0"/>
              <a:t>Testing</a:t>
            </a:r>
            <a:endParaRPr lang="en-IN" dirty="0"/>
          </a:p>
        </p:txBody>
      </p:sp>
      <p:pic>
        <p:nvPicPr>
          <p:cNvPr id="5" name="Content Placeholder 4">
            <a:extLst>
              <a:ext uri="{FF2B5EF4-FFF2-40B4-BE49-F238E27FC236}">
                <a16:creationId xmlns:a16="http://schemas.microsoft.com/office/drawing/2014/main" id="{FDF8F827-0F7D-4C36-9A8E-08C32729274C}"/>
              </a:ext>
            </a:extLst>
          </p:cNvPr>
          <p:cNvPicPr>
            <a:picLocks noGrp="1" noChangeAspect="1"/>
          </p:cNvPicPr>
          <p:nvPr>
            <p:ph idx="1"/>
          </p:nvPr>
        </p:nvPicPr>
        <p:blipFill>
          <a:blip r:embed="rId2"/>
          <a:stretch>
            <a:fillRect/>
          </a:stretch>
        </p:blipFill>
        <p:spPr>
          <a:xfrm>
            <a:off x="819150" y="2408456"/>
            <a:ext cx="10553700" cy="3265051"/>
          </a:xfrm>
        </p:spPr>
      </p:pic>
    </p:spTree>
    <p:extLst>
      <p:ext uri="{BB962C8B-B14F-4D97-AF65-F5344CB8AC3E}">
        <p14:creationId xmlns:p14="http://schemas.microsoft.com/office/powerpoint/2010/main" val="2534375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E2B7EC-BB7E-4F34-A009-4752B4241C0A}"/>
              </a:ext>
            </a:extLst>
          </p:cNvPr>
          <p:cNvSpPr>
            <a:spLocks noGrp="1"/>
          </p:cNvSpPr>
          <p:nvPr>
            <p:ph type="ctrTitle"/>
          </p:nvPr>
        </p:nvSpPr>
        <p:spPr/>
        <p:txBody>
          <a:bodyPr/>
          <a:lstStyle/>
          <a:p>
            <a:r>
              <a:rPr lang="en-US"/>
              <a:t>Thank You</a:t>
            </a:r>
            <a:endParaRPr lang="en-IN"/>
          </a:p>
        </p:txBody>
      </p:sp>
    </p:spTree>
    <p:extLst>
      <p:ext uri="{BB962C8B-B14F-4D97-AF65-F5344CB8AC3E}">
        <p14:creationId xmlns:p14="http://schemas.microsoft.com/office/powerpoint/2010/main" val="1519235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15966-92C0-4B3C-A7A2-3739550E24A7}"/>
              </a:ext>
            </a:extLst>
          </p:cNvPr>
          <p:cNvSpPr>
            <a:spLocks noGrp="1"/>
          </p:cNvSpPr>
          <p:nvPr>
            <p:ph type="title"/>
          </p:nvPr>
        </p:nvSpPr>
        <p:spPr/>
        <p:txBody>
          <a:bodyPr/>
          <a:lstStyle/>
          <a:p>
            <a:r>
              <a:rPr lang="en-US"/>
              <a:t>Problem Statement</a:t>
            </a:r>
            <a:endParaRPr lang="en-IN"/>
          </a:p>
        </p:txBody>
      </p:sp>
      <p:sp>
        <p:nvSpPr>
          <p:cNvPr id="3" name="Content Placeholder 2">
            <a:extLst>
              <a:ext uri="{FF2B5EF4-FFF2-40B4-BE49-F238E27FC236}">
                <a16:creationId xmlns:a16="http://schemas.microsoft.com/office/drawing/2014/main" id="{BFB7D23C-425F-4BD1-B9BE-23576D0EB488}"/>
              </a:ext>
            </a:extLst>
          </p:cNvPr>
          <p:cNvSpPr>
            <a:spLocks noGrp="1"/>
          </p:cNvSpPr>
          <p:nvPr>
            <p:ph idx="1"/>
          </p:nvPr>
        </p:nvSpPr>
        <p:spPr>
          <a:xfrm>
            <a:off x="185717" y="2150400"/>
            <a:ext cx="11791812" cy="4635713"/>
          </a:xfrm>
        </p:spPr>
        <p:txBody>
          <a:bodyPr anchor="ctr">
            <a:normAutofit/>
          </a:bodyPr>
          <a:lstStyle/>
          <a:p>
            <a:pPr marL="0" indent="0" algn="just">
              <a:buNone/>
            </a:pPr>
            <a:r>
              <a:rPr lang="en-US">
                <a:ea typeface="+mn-lt"/>
                <a:cs typeface="+mn-lt"/>
              </a:rPr>
              <a:t>The problem statement to our project can be defined as following; As we already know, due to the current condition of the country, economy isn’t doing so well, and as a result people were and are being laid off from their jobs and as a result, we have seen a huge rise in unemployment. Many tried to earn their living through stock market without any prior knowledge of it. Some people actually made money but the number of people who lost money was way higher. And the possible reason or the problem here was lack of knowledge or practice. Which can be stated as the problem statement of our project, when we look more into this problem and tried to find a solution, there weren’t many, as they required money or there were some other problems. So, we defined this as the main problem and sought out for a solution and tried to make one of our own, through this project. </a:t>
            </a:r>
          </a:p>
        </p:txBody>
      </p:sp>
    </p:spTree>
    <p:extLst>
      <p:ext uri="{BB962C8B-B14F-4D97-AF65-F5344CB8AC3E}">
        <p14:creationId xmlns:p14="http://schemas.microsoft.com/office/powerpoint/2010/main" val="2998356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DF79A-AB2E-4BE1-A3E2-C588D9CE9339}"/>
              </a:ext>
            </a:extLst>
          </p:cNvPr>
          <p:cNvSpPr>
            <a:spLocks noGrp="1"/>
          </p:cNvSpPr>
          <p:nvPr>
            <p:ph type="title"/>
          </p:nvPr>
        </p:nvSpPr>
        <p:spPr/>
        <p:txBody>
          <a:bodyPr/>
          <a:lstStyle/>
          <a:p>
            <a:r>
              <a:rPr lang="en-US"/>
              <a:t>Requirements (Software and Hardware)</a:t>
            </a:r>
          </a:p>
        </p:txBody>
      </p:sp>
      <p:sp>
        <p:nvSpPr>
          <p:cNvPr id="3" name="Content Placeholder 2">
            <a:extLst>
              <a:ext uri="{FF2B5EF4-FFF2-40B4-BE49-F238E27FC236}">
                <a16:creationId xmlns:a16="http://schemas.microsoft.com/office/drawing/2014/main" id="{C42D4662-00E6-44FB-9155-296FD947550C}"/>
              </a:ext>
            </a:extLst>
          </p:cNvPr>
          <p:cNvSpPr>
            <a:spLocks noGrp="1"/>
          </p:cNvSpPr>
          <p:nvPr>
            <p:ph idx="1"/>
          </p:nvPr>
        </p:nvSpPr>
        <p:spPr>
          <a:xfrm>
            <a:off x="171732" y="2423570"/>
            <a:ext cx="4602347" cy="4312246"/>
          </a:xfrm>
        </p:spPr>
        <p:txBody>
          <a:bodyPr>
            <a:normAutofit/>
          </a:bodyPr>
          <a:lstStyle/>
          <a:p>
            <a:r>
              <a:rPr lang="en-US"/>
              <a:t>Software Technologies: </a:t>
            </a:r>
          </a:p>
          <a:p>
            <a:pPr lvl="1" indent="-342900">
              <a:buFont typeface="Wingdings" charset="2"/>
              <a:buChar char="Ø"/>
            </a:pPr>
            <a:r>
              <a:rPr lang="en-US"/>
              <a:t>HTML</a:t>
            </a:r>
          </a:p>
          <a:p>
            <a:pPr lvl="1">
              <a:buFont typeface="Wingdings" charset="2"/>
              <a:buChar char="Ø"/>
            </a:pPr>
            <a:r>
              <a:rPr lang="en-US"/>
              <a:t>CSS</a:t>
            </a:r>
          </a:p>
          <a:p>
            <a:pPr lvl="1">
              <a:buFont typeface="Wingdings" charset="2"/>
              <a:buChar char="Ø"/>
            </a:pPr>
            <a:r>
              <a:rPr lang="en-US"/>
              <a:t>Bootstrap</a:t>
            </a:r>
          </a:p>
          <a:p>
            <a:pPr lvl="1">
              <a:buFont typeface="Wingdings" charset="2"/>
              <a:buChar char="Ø"/>
            </a:pPr>
            <a:r>
              <a:rPr lang="en-US"/>
              <a:t>JavaScript</a:t>
            </a:r>
          </a:p>
          <a:p>
            <a:pPr lvl="1">
              <a:buFont typeface="Wingdings" charset="2"/>
              <a:buChar char="Ø"/>
            </a:pPr>
            <a:r>
              <a:rPr lang="en-US"/>
              <a:t>Php (Hypertext preprocessor)</a:t>
            </a:r>
          </a:p>
          <a:p>
            <a:pPr lvl="1">
              <a:buFont typeface="Wingdings" charset="2"/>
              <a:buChar char="Ø"/>
            </a:pPr>
            <a:r>
              <a:rPr lang="en-US"/>
              <a:t>MySQL</a:t>
            </a:r>
          </a:p>
          <a:p>
            <a:pPr lvl="1">
              <a:buFont typeface="Wingdings" charset="2"/>
              <a:buChar char="Ø"/>
            </a:pPr>
            <a:r>
              <a:rPr lang="en-US"/>
              <a:t>Python</a:t>
            </a:r>
          </a:p>
          <a:p>
            <a:pPr lvl="1">
              <a:buFont typeface="Wingdings" charset="2"/>
              <a:buChar char="Ø"/>
            </a:pPr>
            <a:r>
              <a:rPr lang="en-US"/>
              <a:t>Bind9</a:t>
            </a:r>
          </a:p>
          <a:p>
            <a:endParaRPr lang="en-US"/>
          </a:p>
          <a:p>
            <a:pPr lvl="1">
              <a:buFont typeface="Wingdings" charset="2"/>
              <a:buChar char="Ø"/>
            </a:pPr>
            <a:endParaRPr lang="en-US"/>
          </a:p>
          <a:p>
            <a:pPr lvl="1">
              <a:buFont typeface="Wingdings" charset="2"/>
              <a:buChar char="Ø"/>
            </a:pPr>
            <a:endParaRPr lang="en-US"/>
          </a:p>
          <a:p>
            <a:pPr>
              <a:buFont typeface="Wingdings" charset="2"/>
              <a:buChar char="Ø"/>
            </a:pPr>
            <a:endParaRPr lang="en-US"/>
          </a:p>
        </p:txBody>
      </p:sp>
      <p:sp>
        <p:nvSpPr>
          <p:cNvPr id="4" name="TextBox 3">
            <a:extLst>
              <a:ext uri="{FF2B5EF4-FFF2-40B4-BE49-F238E27FC236}">
                <a16:creationId xmlns:a16="http://schemas.microsoft.com/office/drawing/2014/main" id="{7FE11DC8-DC54-4AA4-973F-AB197F63A9E2}"/>
              </a:ext>
            </a:extLst>
          </p:cNvPr>
          <p:cNvSpPr txBox="1"/>
          <p:nvPr/>
        </p:nvSpPr>
        <p:spPr>
          <a:xfrm>
            <a:off x="6098254" y="2231235"/>
            <a:ext cx="554678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ct val="0"/>
              </a:spcBef>
              <a:buFont typeface="Courier New"/>
              <a:buChar char="o"/>
            </a:pPr>
            <a:r>
              <a:rPr lang="en-US">
                <a:cs typeface="Arial"/>
              </a:rPr>
              <a:t>Hardware Technologies: ​</a:t>
            </a:r>
            <a:endParaRPr lang="en-US"/>
          </a:p>
          <a:p>
            <a:pPr marL="742950" lvl="1" indent="-285750">
              <a:buFont typeface="Wingdings"/>
              <a:buChar char="Ø"/>
            </a:pPr>
            <a:r>
              <a:rPr lang="en-US">
                <a:cs typeface="Arial"/>
              </a:rPr>
              <a:t>Network Switch</a:t>
            </a:r>
          </a:p>
          <a:p>
            <a:pPr marL="742950" lvl="1" indent="-285750">
              <a:buFont typeface="Wingdings"/>
              <a:buChar char="Ø"/>
            </a:pPr>
            <a:r>
              <a:rPr lang="en-US">
                <a:cs typeface="Arial"/>
              </a:rPr>
              <a:t>Category 6 Cable (Cat 6)</a:t>
            </a:r>
          </a:p>
          <a:p>
            <a:pPr marL="742950" lvl="1" indent="-285750">
              <a:buFont typeface="Wingdings"/>
              <a:buChar char="Ø"/>
            </a:pPr>
            <a:r>
              <a:rPr lang="en-US">
                <a:cs typeface="Arial"/>
              </a:rPr>
              <a:t>Server and Client Computers</a:t>
            </a:r>
          </a:p>
        </p:txBody>
      </p:sp>
    </p:spTree>
    <p:extLst>
      <p:ext uri="{BB962C8B-B14F-4D97-AF65-F5344CB8AC3E}">
        <p14:creationId xmlns:p14="http://schemas.microsoft.com/office/powerpoint/2010/main" val="3935279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E249D7-5487-4022-A64B-EC1A46F05FF4}"/>
              </a:ext>
            </a:extLst>
          </p:cNvPr>
          <p:cNvSpPr>
            <a:spLocks noGrp="1"/>
          </p:cNvSpPr>
          <p:nvPr>
            <p:ph idx="1"/>
          </p:nvPr>
        </p:nvSpPr>
        <p:spPr>
          <a:xfrm>
            <a:off x="6523365" y="2222287"/>
            <a:ext cx="5321890" cy="3636511"/>
          </a:xfrm>
        </p:spPr>
        <p:txBody>
          <a:bodyPr>
            <a:normAutofit/>
          </a:bodyPr>
          <a:lstStyle/>
          <a:p>
            <a:r>
              <a:rPr lang="en-IN" sz="2400" dirty="0"/>
              <a:t>Flowcharts &amp; Algorithms</a:t>
            </a:r>
            <a:endParaRPr lang="en-US" dirty="0"/>
          </a:p>
          <a:p>
            <a:r>
              <a:rPr lang="en-IN" sz="2400" dirty="0"/>
              <a:t>Network &amp; DNS Configuration</a:t>
            </a:r>
          </a:p>
          <a:p>
            <a:r>
              <a:rPr lang="en-IN" sz="2400" dirty="0"/>
              <a:t>Indian Stock market simulator</a:t>
            </a:r>
          </a:p>
        </p:txBody>
      </p:sp>
      <p:grpSp>
        <p:nvGrpSpPr>
          <p:cNvPr id="40" name="Group 39">
            <a:extLst>
              <a:ext uri="{FF2B5EF4-FFF2-40B4-BE49-F238E27FC236}">
                <a16:creationId xmlns:a16="http://schemas.microsoft.com/office/drawing/2014/main" id="{D7BA022D-9600-4365-912F-C841F480B8BF}"/>
              </a:ext>
            </a:extLst>
          </p:cNvPr>
          <p:cNvGrpSpPr/>
          <p:nvPr/>
        </p:nvGrpSpPr>
        <p:grpSpPr>
          <a:xfrm>
            <a:off x="1980424" y="0"/>
            <a:ext cx="1646852" cy="6858000"/>
            <a:chOff x="1959428" y="0"/>
            <a:chExt cx="1646852" cy="6858000"/>
          </a:xfrm>
        </p:grpSpPr>
        <p:sp>
          <p:nvSpPr>
            <p:cNvPr id="33" name="Freeform: Shape 32">
              <a:hlinkClick r:id="rId2" action="ppaction://hlinksldjump"/>
              <a:extLst>
                <a:ext uri="{FF2B5EF4-FFF2-40B4-BE49-F238E27FC236}">
                  <a16:creationId xmlns:a16="http://schemas.microsoft.com/office/drawing/2014/main" id="{D70F91BC-61CE-4F5F-8AD6-A219B96E5D9E}"/>
                </a:ext>
              </a:extLst>
            </p:cNvPr>
            <p:cNvSpPr/>
            <p:nvPr/>
          </p:nvSpPr>
          <p:spPr>
            <a:xfrm>
              <a:off x="1959428" y="0"/>
              <a:ext cx="1646852" cy="6858000"/>
            </a:xfrm>
            <a:custGeom>
              <a:avLst/>
              <a:gdLst>
                <a:gd name="connsiteX0" fmla="*/ 0 w 1646852"/>
                <a:gd name="connsiteY0" fmla="*/ 0 h 6858000"/>
                <a:gd name="connsiteX1" fmla="*/ 979714 w 1646852"/>
                <a:gd name="connsiteY1" fmla="*/ 0 h 6858000"/>
                <a:gd name="connsiteX2" fmla="*/ 979714 w 1646852"/>
                <a:gd name="connsiteY2" fmla="*/ 4206500 h 6858000"/>
                <a:gd name="connsiteX3" fmla="*/ 1646852 w 1646852"/>
                <a:gd name="connsiteY3" fmla="*/ 4586724 h 6858000"/>
                <a:gd name="connsiteX4" fmla="*/ 979714 w 1646852"/>
                <a:gd name="connsiteY4" fmla="*/ 4966948 h 6858000"/>
                <a:gd name="connsiteX5" fmla="*/ 979714 w 1646852"/>
                <a:gd name="connsiteY5" fmla="*/ 6858000 h 6858000"/>
                <a:gd name="connsiteX6" fmla="*/ 0 w 164685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6852" h="6858000">
                  <a:moveTo>
                    <a:pt x="0" y="0"/>
                  </a:moveTo>
                  <a:lnTo>
                    <a:pt x="979714" y="0"/>
                  </a:lnTo>
                  <a:lnTo>
                    <a:pt x="979714" y="4206500"/>
                  </a:lnTo>
                  <a:lnTo>
                    <a:pt x="1646852" y="4586724"/>
                  </a:lnTo>
                  <a:lnTo>
                    <a:pt x="979714" y="4966948"/>
                  </a:lnTo>
                  <a:lnTo>
                    <a:pt x="979714" y="6858000"/>
                  </a:lnTo>
                  <a:lnTo>
                    <a:pt x="0" y="6858000"/>
                  </a:lnTo>
                  <a:close/>
                </a:path>
              </a:pathLst>
            </a:custGeom>
            <a:gradFill flip="none" rotWithShape="1">
              <a:gsLst>
                <a:gs pos="0">
                  <a:schemeClr val="tx2">
                    <a:lumMod val="75000"/>
                    <a:tint val="66000"/>
                    <a:satMod val="160000"/>
                  </a:schemeClr>
                </a:gs>
                <a:gs pos="50000">
                  <a:schemeClr val="tx2">
                    <a:lumMod val="75000"/>
                    <a:tint val="44500"/>
                    <a:satMod val="160000"/>
                  </a:schemeClr>
                </a:gs>
                <a:gs pos="100000">
                  <a:schemeClr val="tx2">
                    <a:lumMod val="75000"/>
                    <a:tint val="23500"/>
                    <a:satMod val="160000"/>
                  </a:schemeClr>
                </a:gs>
              </a:gsLst>
              <a:lin ang="0" scaled="1"/>
              <a:tileRect/>
            </a:gradFill>
            <a:ln>
              <a:noFill/>
            </a:ln>
          </p:spPr>
          <p:style>
            <a:lnRef idx="2">
              <a:schemeClr val="accent4">
                <a:shade val="50000"/>
              </a:schemeClr>
            </a:lnRef>
            <a:fillRef idx="1">
              <a:schemeClr val="accent4"/>
            </a:fillRef>
            <a:effectRef idx="0">
              <a:schemeClr val="accent4"/>
            </a:effectRef>
            <a:fontRef idx="minor">
              <a:schemeClr val="lt1"/>
            </a:fontRef>
          </p:style>
          <p:txBody>
            <a:bodyPr wrap="square" rtlCol="0" anchor="ctr">
              <a:noAutofit/>
            </a:bodyPr>
            <a:lstStyle/>
            <a:p>
              <a:pPr algn="ctr"/>
              <a:endParaRPr lang="en-IN"/>
            </a:p>
          </p:txBody>
        </p:sp>
        <p:sp>
          <p:nvSpPr>
            <p:cNvPr id="38" name="TextBox 37">
              <a:hlinkClick r:id="rId2" action="ppaction://hlinksldjump"/>
              <a:extLst>
                <a:ext uri="{FF2B5EF4-FFF2-40B4-BE49-F238E27FC236}">
                  <a16:creationId xmlns:a16="http://schemas.microsoft.com/office/drawing/2014/main" id="{57BA27D0-D738-48AD-BB61-50EA81F63A01}"/>
                </a:ext>
              </a:extLst>
            </p:cNvPr>
            <p:cNvSpPr txBox="1"/>
            <p:nvPr/>
          </p:nvSpPr>
          <p:spPr>
            <a:xfrm>
              <a:off x="2922811" y="4334573"/>
              <a:ext cx="662473" cy="461665"/>
            </a:xfrm>
            <a:prstGeom prst="rect">
              <a:avLst/>
            </a:prstGeom>
            <a:noFill/>
            <a:ln>
              <a:noFill/>
            </a:ln>
          </p:spPr>
          <p:txBody>
            <a:bodyPr wrap="square" rtlCol="0">
              <a:spAutoFit/>
            </a:bodyPr>
            <a:lstStyle/>
            <a:p>
              <a:r>
                <a:rPr lang="en-US" sz="2400" dirty="0">
                  <a:hlinkClick r:id="rId2" action="ppaction://hlinksldjump">
                    <a:extLst>
                      <a:ext uri="{A12FA001-AC4F-418D-AE19-62706E023703}">
                        <ahyp:hlinkClr xmlns:ahyp="http://schemas.microsoft.com/office/drawing/2018/hyperlinkcolor" val="tx"/>
                      </a:ext>
                    </a:extLst>
                  </a:hlinkClick>
                </a:rPr>
                <a:t>3</a:t>
              </a:r>
              <a:endParaRPr lang="en-IN" sz="2400" dirty="0"/>
            </a:p>
          </p:txBody>
        </p:sp>
      </p:grpSp>
      <p:sp>
        <p:nvSpPr>
          <p:cNvPr id="34" name="Freeform: Shape 33">
            <a:hlinkClick r:id="rId3" action="ppaction://hlinksldjump"/>
            <a:extLst>
              <a:ext uri="{FF2B5EF4-FFF2-40B4-BE49-F238E27FC236}">
                <a16:creationId xmlns:a16="http://schemas.microsoft.com/office/drawing/2014/main" id="{D8F3DFBF-59BE-48F7-90C5-E7CF271DE851}"/>
              </a:ext>
            </a:extLst>
          </p:cNvPr>
          <p:cNvSpPr/>
          <p:nvPr/>
        </p:nvSpPr>
        <p:spPr>
          <a:xfrm>
            <a:off x="979714" y="0"/>
            <a:ext cx="1646852" cy="6858000"/>
          </a:xfrm>
          <a:custGeom>
            <a:avLst/>
            <a:gdLst>
              <a:gd name="connsiteX0" fmla="*/ 0 w 1646852"/>
              <a:gd name="connsiteY0" fmla="*/ 0 h 6858000"/>
              <a:gd name="connsiteX1" fmla="*/ 979714 w 1646852"/>
              <a:gd name="connsiteY1" fmla="*/ 0 h 6858000"/>
              <a:gd name="connsiteX2" fmla="*/ 979714 w 1646852"/>
              <a:gd name="connsiteY2" fmla="*/ 2934427 h 6858000"/>
              <a:gd name="connsiteX3" fmla="*/ 1646852 w 1646852"/>
              <a:gd name="connsiteY3" fmla="*/ 3314651 h 6858000"/>
              <a:gd name="connsiteX4" fmla="*/ 979714 w 1646852"/>
              <a:gd name="connsiteY4" fmla="*/ 3694875 h 6858000"/>
              <a:gd name="connsiteX5" fmla="*/ 979714 w 1646852"/>
              <a:gd name="connsiteY5" fmla="*/ 6858000 h 6858000"/>
              <a:gd name="connsiteX6" fmla="*/ 0 w 164685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6852" h="6858000">
                <a:moveTo>
                  <a:pt x="0" y="0"/>
                </a:moveTo>
                <a:lnTo>
                  <a:pt x="979714" y="0"/>
                </a:lnTo>
                <a:lnTo>
                  <a:pt x="979714" y="2934427"/>
                </a:lnTo>
                <a:lnTo>
                  <a:pt x="1646852" y="3314651"/>
                </a:lnTo>
                <a:lnTo>
                  <a:pt x="979714" y="3694875"/>
                </a:lnTo>
                <a:lnTo>
                  <a:pt x="979714" y="6858000"/>
                </a:lnTo>
                <a:lnTo>
                  <a:pt x="0" y="6858000"/>
                </a:lnTo>
                <a:close/>
              </a:path>
            </a:pathLst>
          </a:custGeom>
          <a:gradFill flip="none" rotWithShape="1">
            <a:gsLst>
              <a:gs pos="0">
                <a:schemeClr val="bg2">
                  <a:lumMod val="90000"/>
                  <a:lumOff val="10000"/>
                  <a:shade val="30000"/>
                  <a:satMod val="115000"/>
                </a:schemeClr>
              </a:gs>
              <a:gs pos="50000">
                <a:schemeClr val="bg2">
                  <a:lumMod val="90000"/>
                  <a:lumOff val="10000"/>
                  <a:shade val="67500"/>
                  <a:satMod val="115000"/>
                </a:schemeClr>
              </a:gs>
              <a:gs pos="100000">
                <a:schemeClr val="bg2">
                  <a:lumMod val="90000"/>
                  <a:lumOff val="10000"/>
                  <a:shade val="100000"/>
                  <a:satMod val="115000"/>
                </a:schemeClr>
              </a:gs>
            </a:gsLst>
            <a:lin ang="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wrap="square" rtlCol="0" anchor="ctr">
            <a:noAutofit/>
          </a:bodyPr>
          <a:lstStyle/>
          <a:p>
            <a:pPr algn="ctr"/>
            <a:endParaRPr lang="en-IN"/>
          </a:p>
        </p:txBody>
      </p:sp>
      <p:sp>
        <p:nvSpPr>
          <p:cNvPr id="41" name="TextBox 40">
            <a:hlinkClick r:id="rId3" action="ppaction://hlinksldjump"/>
            <a:extLst>
              <a:ext uri="{FF2B5EF4-FFF2-40B4-BE49-F238E27FC236}">
                <a16:creationId xmlns:a16="http://schemas.microsoft.com/office/drawing/2014/main" id="{F422BCF9-13C1-43A1-AE6E-8B0329545789}"/>
              </a:ext>
            </a:extLst>
          </p:cNvPr>
          <p:cNvSpPr txBox="1"/>
          <p:nvPr/>
        </p:nvSpPr>
        <p:spPr>
          <a:xfrm>
            <a:off x="1901112" y="3074487"/>
            <a:ext cx="662473" cy="461665"/>
          </a:xfrm>
          <a:prstGeom prst="rect">
            <a:avLst/>
          </a:prstGeom>
          <a:noFill/>
          <a:ln>
            <a:noFill/>
          </a:ln>
        </p:spPr>
        <p:txBody>
          <a:bodyPr wrap="square" rtlCol="0">
            <a:spAutoFit/>
          </a:bodyPr>
          <a:lstStyle/>
          <a:p>
            <a:r>
              <a:rPr lang="en-US" sz="2400" dirty="0">
                <a:hlinkClick r:id="rId3" action="ppaction://hlinksldjump">
                  <a:extLst>
                    <a:ext uri="{A12FA001-AC4F-418D-AE19-62706E023703}">
                      <ahyp:hlinkClr xmlns:ahyp="http://schemas.microsoft.com/office/drawing/2018/hyperlinkcolor" val="tx"/>
                    </a:ext>
                  </a:extLst>
                </a:hlinkClick>
              </a:rPr>
              <a:t>2</a:t>
            </a:r>
            <a:endParaRPr lang="en-IN" sz="2400" dirty="0"/>
          </a:p>
        </p:txBody>
      </p:sp>
      <p:sp>
        <p:nvSpPr>
          <p:cNvPr id="47" name="Freeform: Shape 46">
            <a:hlinkClick r:id="rId4" action="ppaction://hlinksldjump"/>
            <a:extLst>
              <a:ext uri="{FF2B5EF4-FFF2-40B4-BE49-F238E27FC236}">
                <a16:creationId xmlns:a16="http://schemas.microsoft.com/office/drawing/2014/main" id="{D762759D-3E7B-46F4-A5C4-27926C33955A}"/>
              </a:ext>
            </a:extLst>
          </p:cNvPr>
          <p:cNvSpPr/>
          <p:nvPr/>
        </p:nvSpPr>
        <p:spPr>
          <a:xfrm rot="5400000">
            <a:off x="-2598577" y="2598577"/>
            <a:ext cx="6858000" cy="1660846"/>
          </a:xfrm>
          <a:custGeom>
            <a:avLst/>
            <a:gdLst>
              <a:gd name="connsiteX0" fmla="*/ 0 w 6858000"/>
              <a:gd name="connsiteY0" fmla="*/ 1660846 h 1660846"/>
              <a:gd name="connsiteX1" fmla="*/ 0 w 6858000"/>
              <a:gd name="connsiteY1" fmla="*/ 681132 h 1660846"/>
              <a:gd name="connsiteX2" fmla="*/ 1277470 w 6858000"/>
              <a:gd name="connsiteY2" fmla="*/ 681132 h 1660846"/>
              <a:gd name="connsiteX3" fmla="*/ 1660024 w 6858000"/>
              <a:gd name="connsiteY3" fmla="*/ 0 h 1660846"/>
              <a:gd name="connsiteX4" fmla="*/ 2042578 w 6858000"/>
              <a:gd name="connsiteY4" fmla="*/ 681132 h 1660846"/>
              <a:gd name="connsiteX5" fmla="*/ 6858000 w 6858000"/>
              <a:gd name="connsiteY5" fmla="*/ 681132 h 1660846"/>
              <a:gd name="connsiteX6" fmla="*/ 6858000 w 6858000"/>
              <a:gd name="connsiteY6" fmla="*/ 1660846 h 1660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1660846">
                <a:moveTo>
                  <a:pt x="0" y="1660846"/>
                </a:moveTo>
                <a:lnTo>
                  <a:pt x="0" y="681132"/>
                </a:lnTo>
                <a:lnTo>
                  <a:pt x="1277470" y="681132"/>
                </a:lnTo>
                <a:lnTo>
                  <a:pt x="1660024" y="0"/>
                </a:lnTo>
                <a:lnTo>
                  <a:pt x="2042578" y="681132"/>
                </a:lnTo>
                <a:lnTo>
                  <a:pt x="6858000" y="681132"/>
                </a:lnTo>
                <a:lnTo>
                  <a:pt x="6858000" y="1660846"/>
                </a:lnTo>
                <a:close/>
              </a:path>
            </a:pathLst>
          </a:cu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5" name="TextBox 54">
            <a:extLst>
              <a:ext uri="{FF2B5EF4-FFF2-40B4-BE49-F238E27FC236}">
                <a16:creationId xmlns:a16="http://schemas.microsoft.com/office/drawing/2014/main" id="{86366F85-6991-4C67-A7BD-27DAC6B1AB91}"/>
              </a:ext>
            </a:extLst>
          </p:cNvPr>
          <p:cNvSpPr txBox="1"/>
          <p:nvPr/>
        </p:nvSpPr>
        <p:spPr>
          <a:xfrm>
            <a:off x="979714" y="1408922"/>
            <a:ext cx="289249" cy="461665"/>
          </a:xfrm>
          <a:prstGeom prst="rect">
            <a:avLst/>
          </a:prstGeom>
          <a:noFill/>
          <a:ln>
            <a:noFill/>
          </a:ln>
        </p:spPr>
        <p:txBody>
          <a:bodyPr wrap="square" rtlCol="0">
            <a:spAutoFit/>
          </a:bodyPr>
          <a:lstStyle/>
          <a:p>
            <a:r>
              <a:rPr lang="en-US" sz="2400" dirty="0">
                <a:hlinkClick r:id="rId4" action="ppaction://hlinksldjump">
                  <a:extLst>
                    <a:ext uri="{A12FA001-AC4F-418D-AE19-62706E023703}">
                      <ahyp:hlinkClr xmlns:ahyp="http://schemas.microsoft.com/office/drawing/2018/hyperlinkcolor" val="tx"/>
                    </a:ext>
                  </a:extLst>
                </a:hlinkClick>
              </a:rPr>
              <a:t>1</a:t>
            </a:r>
            <a:endParaRPr lang="en-IN" sz="2400" dirty="0"/>
          </a:p>
        </p:txBody>
      </p:sp>
    </p:spTree>
    <p:extLst>
      <p:ext uri="{BB962C8B-B14F-4D97-AF65-F5344CB8AC3E}">
        <p14:creationId xmlns:p14="http://schemas.microsoft.com/office/powerpoint/2010/main" val="36895788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0-#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0-#ppt_w/2"/>
                                          </p:val>
                                        </p:tav>
                                        <p:tav tm="100000">
                                          <p:val>
                                            <p:strVal val="#ppt_x"/>
                                          </p:val>
                                        </p:tav>
                                      </p:tavLst>
                                    </p:anim>
                                    <p:anim calcmode="lin" valueType="num">
                                      <p:cBhvr additive="base">
                                        <p:cTn id="16" dur="500" fill="hold"/>
                                        <p:tgtEl>
                                          <p:spTgt spid="40"/>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10979-88C0-4B32-9BD7-C8462664C880}"/>
              </a:ext>
            </a:extLst>
          </p:cNvPr>
          <p:cNvSpPr>
            <a:spLocks noGrp="1"/>
          </p:cNvSpPr>
          <p:nvPr>
            <p:ph type="title"/>
          </p:nvPr>
        </p:nvSpPr>
        <p:spPr/>
        <p:txBody>
          <a:bodyPr/>
          <a:lstStyle/>
          <a:p>
            <a:r>
              <a:rPr lang="en-US"/>
              <a:t>Flowchart (Hardware)</a:t>
            </a:r>
          </a:p>
        </p:txBody>
      </p:sp>
      <p:pic>
        <p:nvPicPr>
          <p:cNvPr id="4" name="Picture 4" descr="Diagram&#10;&#10;Description automatically generated">
            <a:extLst>
              <a:ext uri="{FF2B5EF4-FFF2-40B4-BE49-F238E27FC236}">
                <a16:creationId xmlns:a16="http://schemas.microsoft.com/office/drawing/2014/main" id="{695E6DB2-AE94-4BA0-8EAA-EFCAC5014825}"/>
              </a:ext>
            </a:extLst>
          </p:cNvPr>
          <p:cNvPicPr>
            <a:picLocks noGrp="1" noChangeAspect="1"/>
          </p:cNvPicPr>
          <p:nvPr>
            <p:ph idx="1"/>
          </p:nvPr>
        </p:nvPicPr>
        <p:blipFill>
          <a:blip r:embed="rId2"/>
          <a:stretch>
            <a:fillRect/>
          </a:stretch>
        </p:blipFill>
        <p:spPr>
          <a:xfrm>
            <a:off x="4581122" y="2194065"/>
            <a:ext cx="3297864" cy="4412622"/>
          </a:xfrm>
        </p:spPr>
      </p:pic>
    </p:spTree>
    <p:extLst>
      <p:ext uri="{BB962C8B-B14F-4D97-AF65-F5344CB8AC3E}">
        <p14:creationId xmlns:p14="http://schemas.microsoft.com/office/powerpoint/2010/main" val="1290400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154D6-88B7-4A4B-A53B-73F681274AB1}"/>
              </a:ext>
            </a:extLst>
          </p:cNvPr>
          <p:cNvSpPr>
            <a:spLocks noGrp="1"/>
          </p:cNvSpPr>
          <p:nvPr>
            <p:ph type="title"/>
          </p:nvPr>
        </p:nvSpPr>
        <p:spPr/>
        <p:txBody>
          <a:bodyPr/>
          <a:lstStyle/>
          <a:p>
            <a:r>
              <a:rPr lang="en-US"/>
              <a:t>Flowchart (Software)</a:t>
            </a:r>
          </a:p>
        </p:txBody>
      </p:sp>
      <p:pic>
        <p:nvPicPr>
          <p:cNvPr id="4" name="Picture 4" descr="Diagram&#10;&#10;Description automatically generated">
            <a:extLst>
              <a:ext uri="{FF2B5EF4-FFF2-40B4-BE49-F238E27FC236}">
                <a16:creationId xmlns:a16="http://schemas.microsoft.com/office/drawing/2014/main" id="{93F85993-B19D-4005-8039-6642C2245EAD}"/>
              </a:ext>
            </a:extLst>
          </p:cNvPr>
          <p:cNvPicPr>
            <a:picLocks noGrp="1" noChangeAspect="1"/>
          </p:cNvPicPr>
          <p:nvPr>
            <p:ph idx="1"/>
          </p:nvPr>
        </p:nvPicPr>
        <p:blipFill>
          <a:blip r:embed="rId2"/>
          <a:stretch>
            <a:fillRect/>
          </a:stretch>
        </p:blipFill>
        <p:spPr>
          <a:xfrm>
            <a:off x="201900" y="2294174"/>
            <a:ext cx="1742418" cy="3946956"/>
          </a:xfrm>
        </p:spPr>
      </p:pic>
      <p:pic>
        <p:nvPicPr>
          <p:cNvPr id="6" name="Picture 6" descr="Diagram&#10;&#10;Description automatically generated">
            <a:extLst>
              <a:ext uri="{FF2B5EF4-FFF2-40B4-BE49-F238E27FC236}">
                <a16:creationId xmlns:a16="http://schemas.microsoft.com/office/drawing/2014/main" id="{F5A5DCD0-5874-4B48-9BE1-7BB3D9D6DFFC}"/>
              </a:ext>
            </a:extLst>
          </p:cNvPr>
          <p:cNvPicPr>
            <a:picLocks noChangeAspect="1"/>
          </p:cNvPicPr>
          <p:nvPr/>
        </p:nvPicPr>
        <p:blipFill>
          <a:blip r:embed="rId3"/>
          <a:stretch>
            <a:fillRect/>
          </a:stretch>
        </p:blipFill>
        <p:spPr>
          <a:xfrm>
            <a:off x="3376511" y="2288822"/>
            <a:ext cx="1752032" cy="3946956"/>
          </a:xfrm>
          <a:prstGeom prst="rect">
            <a:avLst/>
          </a:prstGeom>
        </p:spPr>
      </p:pic>
      <p:pic>
        <p:nvPicPr>
          <p:cNvPr id="8" name="Picture 8" descr="Diagram&#10;&#10;Description automatically generated">
            <a:extLst>
              <a:ext uri="{FF2B5EF4-FFF2-40B4-BE49-F238E27FC236}">
                <a16:creationId xmlns:a16="http://schemas.microsoft.com/office/drawing/2014/main" id="{B87E6664-BDF5-4A05-981D-573DC6F0FC27}"/>
              </a:ext>
            </a:extLst>
          </p:cNvPr>
          <p:cNvPicPr>
            <a:picLocks noChangeAspect="1"/>
          </p:cNvPicPr>
          <p:nvPr/>
        </p:nvPicPr>
        <p:blipFill>
          <a:blip r:embed="rId4"/>
          <a:stretch>
            <a:fillRect/>
          </a:stretch>
        </p:blipFill>
        <p:spPr>
          <a:xfrm>
            <a:off x="6993958" y="2288822"/>
            <a:ext cx="1661219" cy="3946956"/>
          </a:xfrm>
          <a:prstGeom prst="rect">
            <a:avLst/>
          </a:prstGeom>
        </p:spPr>
      </p:pic>
      <p:pic>
        <p:nvPicPr>
          <p:cNvPr id="9" name="Picture 9" descr="Diagram&#10;&#10;Description automatically generated">
            <a:extLst>
              <a:ext uri="{FF2B5EF4-FFF2-40B4-BE49-F238E27FC236}">
                <a16:creationId xmlns:a16="http://schemas.microsoft.com/office/drawing/2014/main" id="{62C3B051-4115-4719-B17C-2690DD53F11F}"/>
              </a:ext>
            </a:extLst>
          </p:cNvPr>
          <p:cNvPicPr>
            <a:picLocks noChangeAspect="1"/>
          </p:cNvPicPr>
          <p:nvPr/>
        </p:nvPicPr>
        <p:blipFill>
          <a:blip r:embed="rId5"/>
          <a:stretch>
            <a:fillRect/>
          </a:stretch>
        </p:blipFill>
        <p:spPr>
          <a:xfrm>
            <a:off x="10491904" y="2288821"/>
            <a:ext cx="1416122" cy="3946955"/>
          </a:xfrm>
          <a:prstGeom prst="rect">
            <a:avLst/>
          </a:prstGeom>
        </p:spPr>
      </p:pic>
      <p:sp>
        <p:nvSpPr>
          <p:cNvPr id="10" name="TextBox 9">
            <a:extLst>
              <a:ext uri="{FF2B5EF4-FFF2-40B4-BE49-F238E27FC236}">
                <a16:creationId xmlns:a16="http://schemas.microsoft.com/office/drawing/2014/main" id="{0C140DF9-96DC-43F4-A2AA-CDC08FA0101E}"/>
              </a:ext>
            </a:extLst>
          </p:cNvPr>
          <p:cNvSpPr txBox="1"/>
          <p:nvPr/>
        </p:nvSpPr>
        <p:spPr>
          <a:xfrm>
            <a:off x="7270595" y="6294864"/>
            <a:ext cx="1089103" cy="3170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Buy Trade</a:t>
            </a:r>
          </a:p>
        </p:txBody>
      </p:sp>
      <p:sp>
        <p:nvSpPr>
          <p:cNvPr id="11" name="TextBox 10">
            <a:extLst>
              <a:ext uri="{FF2B5EF4-FFF2-40B4-BE49-F238E27FC236}">
                <a16:creationId xmlns:a16="http://schemas.microsoft.com/office/drawing/2014/main" id="{661D58BC-43A8-4FB0-8776-53F260A72D8A}"/>
              </a:ext>
            </a:extLst>
          </p:cNvPr>
          <p:cNvSpPr txBox="1"/>
          <p:nvPr/>
        </p:nvSpPr>
        <p:spPr>
          <a:xfrm>
            <a:off x="3869472" y="6304156"/>
            <a:ext cx="75456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Sign In</a:t>
            </a:r>
          </a:p>
        </p:txBody>
      </p:sp>
      <p:sp>
        <p:nvSpPr>
          <p:cNvPr id="12" name="TextBox 11">
            <a:extLst>
              <a:ext uri="{FF2B5EF4-FFF2-40B4-BE49-F238E27FC236}">
                <a16:creationId xmlns:a16="http://schemas.microsoft.com/office/drawing/2014/main" id="{94797A27-E7F0-441D-B802-F53934B36678}"/>
              </a:ext>
            </a:extLst>
          </p:cNvPr>
          <p:cNvSpPr txBox="1"/>
          <p:nvPr/>
        </p:nvSpPr>
        <p:spPr>
          <a:xfrm>
            <a:off x="375424" y="6304156"/>
            <a:ext cx="86607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Sign Up</a:t>
            </a:r>
          </a:p>
        </p:txBody>
      </p:sp>
      <p:sp>
        <p:nvSpPr>
          <p:cNvPr id="13" name="TextBox 12">
            <a:extLst>
              <a:ext uri="{FF2B5EF4-FFF2-40B4-BE49-F238E27FC236}">
                <a16:creationId xmlns:a16="http://schemas.microsoft.com/office/drawing/2014/main" id="{A5A449DF-E0FC-4F2C-88D2-8C4224967589}"/>
              </a:ext>
            </a:extLst>
          </p:cNvPr>
          <p:cNvSpPr txBox="1"/>
          <p:nvPr/>
        </p:nvSpPr>
        <p:spPr>
          <a:xfrm>
            <a:off x="10653131" y="6304155"/>
            <a:ext cx="108910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Sell Trade</a:t>
            </a:r>
          </a:p>
        </p:txBody>
      </p:sp>
    </p:spTree>
    <p:extLst>
      <p:ext uri="{BB962C8B-B14F-4D97-AF65-F5344CB8AC3E}">
        <p14:creationId xmlns:p14="http://schemas.microsoft.com/office/powerpoint/2010/main" val="3593972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98049-2D7B-4BCC-8A19-1C517BE6DD4B}"/>
              </a:ext>
            </a:extLst>
          </p:cNvPr>
          <p:cNvSpPr>
            <a:spLocks noGrp="1"/>
          </p:cNvSpPr>
          <p:nvPr>
            <p:ph type="title"/>
          </p:nvPr>
        </p:nvSpPr>
        <p:spPr/>
        <p:txBody>
          <a:bodyPr/>
          <a:lstStyle/>
          <a:p>
            <a:r>
              <a:rPr lang="en-US"/>
              <a:t>Algorithms</a:t>
            </a:r>
          </a:p>
        </p:txBody>
      </p:sp>
      <p:pic>
        <p:nvPicPr>
          <p:cNvPr id="4" name="Picture 4">
            <a:extLst>
              <a:ext uri="{FF2B5EF4-FFF2-40B4-BE49-F238E27FC236}">
                <a16:creationId xmlns:a16="http://schemas.microsoft.com/office/drawing/2014/main" id="{AB3D098E-0241-40DD-AB3F-AF86AC7093A6}"/>
              </a:ext>
            </a:extLst>
          </p:cNvPr>
          <p:cNvPicPr>
            <a:picLocks noGrp="1" noChangeAspect="1"/>
          </p:cNvPicPr>
          <p:nvPr>
            <p:ph idx="1"/>
          </p:nvPr>
        </p:nvPicPr>
        <p:blipFill>
          <a:blip r:embed="rId2"/>
          <a:stretch>
            <a:fillRect/>
          </a:stretch>
        </p:blipFill>
        <p:spPr>
          <a:xfrm>
            <a:off x="813567" y="2250509"/>
            <a:ext cx="4087864" cy="4327955"/>
          </a:xfrm>
        </p:spPr>
      </p:pic>
      <p:pic>
        <p:nvPicPr>
          <p:cNvPr id="5" name="Picture 5" descr="Table&#10;&#10;Description automatically generated">
            <a:extLst>
              <a:ext uri="{FF2B5EF4-FFF2-40B4-BE49-F238E27FC236}">
                <a16:creationId xmlns:a16="http://schemas.microsoft.com/office/drawing/2014/main" id="{C07F58E4-3501-4EA1-9615-E2EA4184FF65}"/>
              </a:ext>
            </a:extLst>
          </p:cNvPr>
          <p:cNvPicPr>
            <a:picLocks noChangeAspect="1"/>
          </p:cNvPicPr>
          <p:nvPr/>
        </p:nvPicPr>
        <p:blipFill>
          <a:blip r:embed="rId3"/>
          <a:stretch>
            <a:fillRect/>
          </a:stretch>
        </p:blipFill>
        <p:spPr>
          <a:xfrm>
            <a:off x="6248400" y="2243798"/>
            <a:ext cx="5072332" cy="4325723"/>
          </a:xfrm>
          <a:prstGeom prst="rect">
            <a:avLst/>
          </a:prstGeom>
        </p:spPr>
      </p:pic>
    </p:spTree>
    <p:extLst>
      <p:ext uri="{BB962C8B-B14F-4D97-AF65-F5344CB8AC3E}">
        <p14:creationId xmlns:p14="http://schemas.microsoft.com/office/powerpoint/2010/main" val="706949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6C939-48DD-4696-9EA9-C0085ADC5276}"/>
              </a:ext>
            </a:extLst>
          </p:cNvPr>
          <p:cNvSpPr>
            <a:spLocks noGrp="1"/>
          </p:cNvSpPr>
          <p:nvPr>
            <p:ph type="title"/>
          </p:nvPr>
        </p:nvSpPr>
        <p:spPr/>
        <p:txBody>
          <a:bodyPr/>
          <a:lstStyle/>
          <a:p>
            <a:r>
              <a:rPr lang="en-US"/>
              <a:t>Algorithms</a:t>
            </a:r>
          </a:p>
        </p:txBody>
      </p:sp>
      <p:pic>
        <p:nvPicPr>
          <p:cNvPr id="4" name="Picture 4" descr="Table&#10;&#10;Description automatically generated">
            <a:extLst>
              <a:ext uri="{FF2B5EF4-FFF2-40B4-BE49-F238E27FC236}">
                <a16:creationId xmlns:a16="http://schemas.microsoft.com/office/drawing/2014/main" id="{545BB686-1D39-4EAA-BB23-0E365BBBAC68}"/>
              </a:ext>
            </a:extLst>
          </p:cNvPr>
          <p:cNvPicPr>
            <a:picLocks noGrp="1" noChangeAspect="1"/>
          </p:cNvPicPr>
          <p:nvPr>
            <p:ph idx="1"/>
          </p:nvPr>
        </p:nvPicPr>
        <p:blipFill>
          <a:blip r:embed="rId2"/>
          <a:stretch>
            <a:fillRect/>
          </a:stretch>
        </p:blipFill>
        <p:spPr>
          <a:xfrm>
            <a:off x="806644" y="2231580"/>
            <a:ext cx="3265367" cy="4444974"/>
          </a:xfrm>
        </p:spPr>
      </p:pic>
      <p:pic>
        <p:nvPicPr>
          <p:cNvPr id="6" name="Picture 6" descr="Text, letter&#10;&#10;Description automatically generated">
            <a:extLst>
              <a:ext uri="{FF2B5EF4-FFF2-40B4-BE49-F238E27FC236}">
                <a16:creationId xmlns:a16="http://schemas.microsoft.com/office/drawing/2014/main" id="{E7DE06AB-366F-4870-B1D2-F013FADECBED}"/>
              </a:ext>
            </a:extLst>
          </p:cNvPr>
          <p:cNvPicPr>
            <a:picLocks noChangeAspect="1"/>
          </p:cNvPicPr>
          <p:nvPr/>
        </p:nvPicPr>
        <p:blipFill>
          <a:blip r:embed="rId3"/>
          <a:stretch>
            <a:fillRect/>
          </a:stretch>
        </p:blipFill>
        <p:spPr>
          <a:xfrm>
            <a:off x="7419278" y="2229438"/>
            <a:ext cx="3802565" cy="4443512"/>
          </a:xfrm>
          <a:prstGeom prst="rect">
            <a:avLst/>
          </a:prstGeom>
        </p:spPr>
      </p:pic>
      <p:sp>
        <p:nvSpPr>
          <p:cNvPr id="5" name="Isosceles Triangle 4">
            <a:hlinkClick r:id="rId4" action="ppaction://hlinksldjump"/>
            <a:extLst>
              <a:ext uri="{FF2B5EF4-FFF2-40B4-BE49-F238E27FC236}">
                <a16:creationId xmlns:a16="http://schemas.microsoft.com/office/drawing/2014/main" id="{7724C8DB-ECB6-4EE1-A616-929346C3223C}"/>
              </a:ext>
            </a:extLst>
          </p:cNvPr>
          <p:cNvSpPr/>
          <p:nvPr/>
        </p:nvSpPr>
        <p:spPr>
          <a:xfrm rot="5400000">
            <a:off x="11702643" y="6350467"/>
            <a:ext cx="461394" cy="377505"/>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536481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A2F4A21B-80B9-40F1-8308-E0B7F0FE0B09}">
  <ds:schemaRefs>
    <ds:schemaRef ds:uri="http://schemas.microsoft.com/sharepoint/v3/contenttype/forms"/>
  </ds:schemaRefs>
</ds:datastoreItem>
</file>

<file path=customXml/itemProps2.xml><?xml version="1.0" encoding="utf-8"?>
<ds:datastoreItem xmlns:ds="http://schemas.openxmlformats.org/officeDocument/2006/customXml" ds:itemID="{0F051B7F-F45F-4FBB-974B-85B568B21B4D}">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3E96646-423E-4354-94C2-1A28227BF075}">
  <ds:schemaRefs>
    <ds:schemaRef ds:uri="71af3243-3dd4-4a8d-8c0d-dd76da1f02a5"/>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Quotable design</Template>
  <TotalTime>58</TotalTime>
  <Words>1215</Words>
  <Application>Microsoft Office PowerPoint</Application>
  <PresentationFormat>Widescreen</PresentationFormat>
  <Paragraphs>168</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Calibri</vt:lpstr>
      <vt:lpstr>Century Gothic</vt:lpstr>
      <vt:lpstr>Courier New</vt:lpstr>
      <vt:lpstr>Wingdings</vt:lpstr>
      <vt:lpstr>Wingdings 2</vt:lpstr>
      <vt:lpstr>Wingdings,Sans-Serif</vt:lpstr>
      <vt:lpstr>Quotable</vt:lpstr>
      <vt:lpstr>Indian stock market simulator and its Implementation on a Local Network</vt:lpstr>
      <vt:lpstr>About </vt:lpstr>
      <vt:lpstr>Problem Statement</vt:lpstr>
      <vt:lpstr>Requirements (Software and Hardware)</vt:lpstr>
      <vt:lpstr>PowerPoint Presentation</vt:lpstr>
      <vt:lpstr>Flowchart (Hardware)</vt:lpstr>
      <vt:lpstr>Flowchart (Software)</vt:lpstr>
      <vt:lpstr>Algorithms</vt:lpstr>
      <vt:lpstr>Algorithms</vt:lpstr>
      <vt:lpstr>Network Configuration</vt:lpstr>
      <vt:lpstr>PowerPoint Presentation</vt:lpstr>
      <vt:lpstr>PowerPoint Presentation</vt:lpstr>
      <vt:lpstr>DNS Installation</vt:lpstr>
      <vt:lpstr>PowerPoint Presentation</vt:lpstr>
      <vt:lpstr>PowerPoint Presentation</vt:lpstr>
      <vt:lpstr>PowerPoint Presentation</vt:lpstr>
      <vt:lpstr>PowerPoint Presentation</vt:lpstr>
      <vt:lpstr>PowerPoint Presentation</vt:lpstr>
      <vt:lpstr>Testing</vt:lpstr>
      <vt:lpstr>Homepage</vt:lpstr>
      <vt:lpstr>How it works</vt:lpstr>
      <vt:lpstr>Sign Up</vt:lpstr>
      <vt:lpstr>Sign In</vt:lpstr>
      <vt:lpstr>Portfolio-Watchlist</vt:lpstr>
      <vt:lpstr>Portfolio-Put an order</vt:lpstr>
      <vt:lpstr>Portfolio-Orders</vt:lpstr>
      <vt:lpstr>Portfolio-Positions</vt:lpstr>
      <vt:lpstr>Testing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Server And DNS Server Implementation on a Local Network</dc:title>
  <dc:creator>Shubham Sharma</dc:creator>
  <cp:lastModifiedBy>Shubham Sharma</cp:lastModifiedBy>
  <cp:revision>8</cp:revision>
  <dcterms:created xsi:type="dcterms:W3CDTF">2021-05-12T05:50:03Z</dcterms:created>
  <dcterms:modified xsi:type="dcterms:W3CDTF">2021-05-21T05:36:55Z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